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 Black"/>
      <p:bold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701">
          <p15:clr>
            <a:srgbClr val="000000"/>
          </p15:clr>
        </p15:guide>
      </p15:sldGuideLst>
    </p:ext>
    <p:ext uri="GoogleSlidesCustomDataVersion2">
      <go:slidesCustomData xmlns:go="http://customooxmlschemas.google.com/" r:id="rId60" roundtripDataSignature="AMtx7mgAi0jvdLyOnlddo8Ack24exiQe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70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Black-boldItalic.fntdata"/><Relationship Id="rId50" Type="http://schemas.openxmlformats.org/officeDocument/2006/relationships/font" Target="fonts/RobotoBlack-bold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506972ba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506972b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4f5e822f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4f5e822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4f5e822f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4f5e822f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4228ddc6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d4228ddc65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fe4f8f798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fe4f8f79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fe4f8f79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0fe4f8f79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4d9fa65b1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4d9fa65b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4f5e822f1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4f5e822f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4d437cf06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4d437cf0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4df569eb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4df569e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4d437cf0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4d437cf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4df569eb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4df569eb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4ef91621a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4ef9162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4228ddc6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d4228ddc65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4228ddc6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d4228ddc65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4d437cf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d4d437cf0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4228ddc6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d4228ddc65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4228ddc6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d4228ddc65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5008e16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d5008e16a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5008e16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d5008e16a9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5008e16a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d5008e16a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4ef91621a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4ef9162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5008e16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d5008e16a9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04198883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0419888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5008e16a9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5008e16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5008e16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d5008e16a9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5008e16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d5008e16a9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5008e16a9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5008e16a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4d437cf0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d4d437cf06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4d437cf0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d4d437cf06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4228ddc6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d4228ddc65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4d437cf0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d4d437cf06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4d437cf0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d4d437cf06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4d437cf0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d4d437cf06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4fbd8626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4fbd86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fe4f8f7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0fe4f8f79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4228ddc6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d4228ddc65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4f5e822f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4f5e822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4d9fa65b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4d9fa65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4f5e822f1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4f5e822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4f5e822f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4f5e822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"/>
          <p:cNvSpPr txBox="1"/>
          <p:nvPr>
            <p:ph type="title"/>
          </p:nvPr>
        </p:nvSpPr>
        <p:spPr>
          <a:xfrm>
            <a:off x="989856" y="1653648"/>
            <a:ext cx="7164288" cy="1836204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4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1792288" y="4025503"/>
            <a:ext cx="5486400" cy="27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94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9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94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94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">
  <p:cSld name="Fechament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>
            <a:off x="457200" y="1200151"/>
            <a:ext cx="8229600" cy="2883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9"/>
          <p:cNvSpPr txBox="1"/>
          <p:nvPr>
            <p:ph type="title"/>
          </p:nvPr>
        </p:nvSpPr>
        <p:spPr>
          <a:xfrm>
            <a:off x="722313" y="2616771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" type="body"/>
          </p:nvPr>
        </p:nvSpPr>
        <p:spPr>
          <a:xfrm>
            <a:off x="722313" y="149163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94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94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" type="body"/>
          </p:nvPr>
        </p:nvSpPr>
        <p:spPr>
          <a:xfrm>
            <a:off x="457200" y="1200151"/>
            <a:ext cx="4038600" cy="2883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2" type="body"/>
          </p:nvPr>
        </p:nvSpPr>
        <p:spPr>
          <a:xfrm>
            <a:off x="4648200" y="1200151"/>
            <a:ext cx="4038600" cy="2883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57200" y="1631156"/>
            <a:ext cx="4040188" cy="2524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Google Shape;31;p11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" name="Google Shape;32;p11"/>
          <p:cNvSpPr txBox="1"/>
          <p:nvPr>
            <p:ph idx="4" type="body"/>
          </p:nvPr>
        </p:nvSpPr>
        <p:spPr>
          <a:xfrm>
            <a:off x="4645026" y="1631156"/>
            <a:ext cx="4041775" cy="2524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3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575050" y="204788"/>
            <a:ext cx="5111750" cy="39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57201" y="1076327"/>
            <a:ext cx="3008313" cy="3151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22.jpg"/><Relationship Id="rId5" Type="http://schemas.openxmlformats.org/officeDocument/2006/relationships/image" Target="../media/image14.jpg"/><Relationship Id="rId6" Type="http://schemas.openxmlformats.org/officeDocument/2006/relationships/image" Target="../media/image34.jp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colab.research.google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hyperlink" Target="https://helpdesk.tolv12.com/portal/artigos/tolvnow/chatbots/configuracao-de-chatbots-por-fluxo" TargetMode="External"/><Relationship Id="rId5" Type="http://schemas.openxmlformats.org/officeDocument/2006/relationships/hyperlink" Target="https://helpdesk.tolv12.com/portal/artigos/tolvnow/chatbots/configuracao-de-chatbots-por-fluxo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encurtador.com.br/gk08v" TargetMode="External"/><Relationship Id="rId4" Type="http://schemas.openxmlformats.org/officeDocument/2006/relationships/image" Target="../media/image4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title"/>
          </p:nvPr>
        </p:nvSpPr>
        <p:spPr>
          <a:xfrm>
            <a:off x="990600" y="1653779"/>
            <a:ext cx="7162800" cy="1835944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Inteligência Artificial</a:t>
            </a:r>
            <a:endParaRPr/>
          </a:p>
        </p:txBody>
      </p:sp>
      <p:sp>
        <p:nvSpPr>
          <p:cNvPr id="55" name="Google Shape;55;p1"/>
          <p:cNvSpPr txBox="1"/>
          <p:nvPr/>
        </p:nvSpPr>
        <p:spPr>
          <a:xfrm>
            <a:off x="2386218" y="3728900"/>
            <a:ext cx="4224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CC00"/>
                </a:solidFill>
              </a:rPr>
              <a:t>Henrique Maioli Pelegrini</a:t>
            </a:r>
            <a:endParaRPr sz="1800">
              <a:solidFill>
                <a:srgbClr val="99CC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CC00"/>
                </a:solidFill>
              </a:rPr>
              <a:t>Heitor Folim</a:t>
            </a:r>
            <a:endParaRPr sz="1800">
              <a:solidFill>
                <a:srgbClr val="99CC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CC00"/>
                </a:solidFill>
              </a:rPr>
              <a:t>Daniel Elias Fonseca Rumin</a:t>
            </a:r>
            <a:endParaRPr sz="1800">
              <a:solidFill>
                <a:srgbClr val="99CC00"/>
              </a:solidFill>
            </a:endParaRPr>
          </a:p>
          <a:p>
            <a:pPr indent="0" lvl="0" marL="91313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CC00"/>
                </a:solidFill>
              </a:rPr>
              <a:t>Luan Lopes de Oliveira</a:t>
            </a:r>
            <a:endParaRPr sz="1800">
              <a:solidFill>
                <a:srgbClr val="99CC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506972ba7_1_0"/>
          <p:cNvSpPr txBox="1"/>
          <p:nvPr>
            <p:ph type="title"/>
          </p:nvPr>
        </p:nvSpPr>
        <p:spPr>
          <a:xfrm>
            <a:off x="457200" y="205977"/>
            <a:ext cx="8229600" cy="33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800">
                <a:solidFill>
                  <a:srgbClr val="99CC00"/>
                </a:solidFill>
              </a:rPr>
              <a:t>ROBÔ ED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126" name="Google Shape;126;g2d506972ba7_1_0"/>
          <p:cNvSpPr txBox="1"/>
          <p:nvPr>
            <p:ph idx="1" type="body"/>
          </p:nvPr>
        </p:nvSpPr>
        <p:spPr>
          <a:xfrm>
            <a:off x="457200" y="710950"/>
            <a:ext cx="8379000" cy="36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4625" lvl="0" marL="18288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Você: Oi Ed, voce gosta de esportes?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Robô Ed: Sobre que esporte vc quer conversar? 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Você: futebol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Robô Ed: Não sou muito ligado em futebol, mas acho um bate bola legal. 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Você: voce torce para algum time?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Robô Ed: Torço pelo Brasil! E você? 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Você: o que voce acha desta crise economica mundial?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Robô Ed: As crises econômicas costumam deixar as pessoas preocupadas, mas depois de algum tempo a economia vai se recuperando. Há coisas muito mais difíceis de se recuperar. Os danos feitos à natureza, por exemplo. Sabe quanto tempo uma reles latinha jogada no mato demora para se decompor?</a:t>
            </a:r>
            <a:endParaRPr sz="14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7" name="Google Shape;127;g2d506972ba7_1_0"/>
          <p:cNvPicPr preferRelativeResize="0"/>
          <p:nvPr/>
        </p:nvPicPr>
        <p:blipFill rotWithShape="1">
          <a:blip r:embed="rId3">
            <a:alphaModFix/>
          </a:blip>
          <a:srcRect b="6611" l="0" r="0" t="0"/>
          <a:stretch/>
        </p:blipFill>
        <p:spPr>
          <a:xfrm flipH="1">
            <a:off x="7363400" y="0"/>
            <a:ext cx="1780600" cy="22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4f5e822f1_0_36"/>
          <p:cNvSpPr txBox="1"/>
          <p:nvPr>
            <p:ph type="title"/>
          </p:nvPr>
        </p:nvSpPr>
        <p:spPr>
          <a:xfrm>
            <a:off x="457200" y="205978"/>
            <a:ext cx="8229600" cy="31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800">
                <a:solidFill>
                  <a:srgbClr val="99CC00"/>
                </a:solidFill>
              </a:rPr>
              <a:t>O TESTE DE TURING</a:t>
            </a:r>
            <a:endParaRPr sz="1800">
              <a:solidFill>
                <a:srgbClr val="99C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d4f5e822f1_0_36"/>
          <p:cNvSpPr txBox="1"/>
          <p:nvPr>
            <p:ph idx="1" type="body"/>
          </p:nvPr>
        </p:nvSpPr>
        <p:spPr>
          <a:xfrm>
            <a:off x="390775" y="516475"/>
            <a:ext cx="6523800" cy="141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</a:rPr>
              <a:t>BotPrize 2012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</a:rPr>
              <a:t>Competição de IA em homenagem aos 100 anos de Alan Turing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</a:rPr>
              <a:t>Tema: </a:t>
            </a:r>
            <a:r>
              <a:rPr b="1" lang="pt-BR" sz="1400">
                <a:solidFill>
                  <a:srgbClr val="000000"/>
                </a:solidFill>
              </a:rPr>
              <a:t>"Podem os computadores jogar como humanos?"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Vencedor:</a:t>
            </a:r>
            <a:r>
              <a:rPr lang="pt-BR" sz="1400">
                <a:solidFill>
                  <a:srgbClr val="000000"/>
                </a:solidFill>
              </a:rPr>
              <a:t> Jogador virtual com IA, que imitou o estilo humano ao jogar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Prêmio:</a:t>
            </a:r>
            <a:r>
              <a:rPr lang="pt-BR" sz="1400">
                <a:solidFill>
                  <a:srgbClr val="000000"/>
                </a:solidFill>
              </a:rPr>
              <a:t> US$ 7.000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 robô UT^2 enganou jurados ao apresentar comportamento semelhante a jogadores humanos Foto: Jacob Schrum / Divulgação" id="134" name="Google Shape;134;g2d4f5e822f1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53" y="1970275"/>
            <a:ext cx="3045623" cy="22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d4f5e822f1_0_36"/>
          <p:cNvSpPr txBox="1"/>
          <p:nvPr/>
        </p:nvSpPr>
        <p:spPr>
          <a:xfrm>
            <a:off x="3859500" y="1852300"/>
            <a:ext cx="5172900" cy="26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Prêmio Loebner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Teste inspirado no </a:t>
            </a:r>
            <a:r>
              <a:rPr b="1" lang="pt-BR"/>
              <a:t>Teste de Turing Original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Objetivo:</a:t>
            </a:r>
            <a:r>
              <a:rPr lang="pt-BR"/>
              <a:t> Determinar qual IA melhor reproduz a conversa humana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Método de Avaliação: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4 juízes participam de conversas simultâneas com uma pessoa e uma máquina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Desafio:</a:t>
            </a:r>
            <a:r>
              <a:rPr lang="pt-BR"/>
              <a:t> Enganar os juízes a ponto de parecer humano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Grande Prêmio:</a:t>
            </a:r>
            <a:r>
              <a:rPr lang="pt-BR"/>
              <a:t> US$ 100.000 se a IA enganar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4f5e822f1_0_56"/>
          <p:cNvSpPr txBox="1"/>
          <p:nvPr>
            <p:ph type="title"/>
          </p:nvPr>
        </p:nvSpPr>
        <p:spPr>
          <a:xfrm>
            <a:off x="457200" y="110052"/>
            <a:ext cx="8229600" cy="3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800">
                <a:solidFill>
                  <a:srgbClr val="99CC00"/>
                </a:solidFill>
              </a:rPr>
              <a:t>O LIMITE DA MÁQUINA</a:t>
            </a:r>
            <a:endParaRPr sz="1800">
              <a:solidFill>
                <a:srgbClr val="99C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d4f5e822f1_0_56"/>
          <p:cNvSpPr txBox="1"/>
          <p:nvPr>
            <p:ph idx="1" type="body"/>
          </p:nvPr>
        </p:nvSpPr>
        <p:spPr>
          <a:xfrm>
            <a:off x="457200" y="479650"/>
            <a:ext cx="8229600" cy="406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“... só faz o que é programada para fazer”</a:t>
            </a:r>
            <a:br>
              <a:rPr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Mas será que não pode aprender, pensar, criar?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</a:rPr>
              <a:t>Reflexão de Herbert Simon (1960)</a:t>
            </a:r>
            <a:endParaRPr b="1" sz="1400">
              <a:solidFill>
                <a:srgbClr val="000000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"O homem pode pensar, aprender, criar porque seu programa biológico o capacita..."</a:t>
            </a:r>
            <a:br>
              <a:rPr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(Incluindo a habilidade de modificar seu próprio programa)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</a:rPr>
              <a:t>Possibilidades para uma Máquina: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Autoanálise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(Avaliação própria para detectar erros ou limitações)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Autodiagnóstico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(Identificação de problemas e estado atual)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Autocorreção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(Capacidade de corrigir falhas por conta própria)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Autoaperfeiçoamento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(Melhoria contínua em busca de mais eficiência)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g2d4f5e822f1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09211">
            <a:off x="6257521" y="147990"/>
            <a:ext cx="585654" cy="96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4228ddc65_1_8"/>
          <p:cNvSpPr txBox="1"/>
          <p:nvPr/>
        </p:nvSpPr>
        <p:spPr>
          <a:xfrm>
            <a:off x="1164850" y="203425"/>
            <a:ext cx="6446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IA NO DIA A DIA</a:t>
            </a:r>
            <a:endParaRPr b="1" sz="1800">
              <a:solidFill>
                <a:srgbClr val="99CC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99CC00"/>
              </a:solidFill>
            </a:endParaRPr>
          </a:p>
        </p:txBody>
      </p:sp>
      <p:sp>
        <p:nvSpPr>
          <p:cNvPr id="148" name="Google Shape;148;g2d4228ddc65_1_8"/>
          <p:cNvSpPr txBox="1"/>
          <p:nvPr/>
        </p:nvSpPr>
        <p:spPr>
          <a:xfrm>
            <a:off x="253000" y="707725"/>
            <a:ext cx="8269800" cy="3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pt-BR" sz="2000"/>
              <a:t>Reconhecimento facial</a:t>
            </a:r>
            <a:r>
              <a:rPr lang="pt-BR" sz="2000"/>
              <a:t> </a:t>
            </a:r>
            <a:endParaRPr sz="2000"/>
          </a:p>
          <a:p>
            <a:pPr indent="-304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Permite encontrar um rosto em meio à multidão.</a:t>
            </a:r>
            <a:endParaRPr sz="1200"/>
          </a:p>
          <a:p>
            <a:pPr indent="-304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Ferramenta em uso pelas agencias de combate ao terrorismo.</a:t>
            </a:r>
            <a:endParaRPr sz="1200"/>
          </a:p>
          <a:p>
            <a:pPr indent="0" lvl="0" marL="9144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pt-BR" sz="2000"/>
              <a:t>Data security (segurança de dados na internet)</a:t>
            </a:r>
            <a:r>
              <a:rPr lang="pt-BR" sz="2000"/>
              <a:t> </a:t>
            </a:r>
            <a:endParaRPr sz="2000"/>
          </a:p>
          <a:p>
            <a:pPr indent="-304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A tecnologia ajuda a detectar 325 mil novos vírus (malware) todos os dias. </a:t>
            </a:r>
            <a:endParaRPr sz="1200"/>
          </a:p>
          <a:p>
            <a:pPr indent="-304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O internauta navega e paga as compras com segurança.</a:t>
            </a:r>
            <a:endParaRPr sz="1200"/>
          </a:p>
          <a:p>
            <a:pPr indent="0" lvl="0" marL="9144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pt-BR" sz="2000"/>
              <a:t>Recomendações</a:t>
            </a:r>
            <a:r>
              <a:rPr lang="pt-BR" sz="2000"/>
              <a:t> </a:t>
            </a:r>
            <a:endParaRPr sz="2000"/>
          </a:p>
          <a:p>
            <a:pPr indent="-304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A ferramenta analisa o comportamento de compra e interesses do internauta e compara </a:t>
            </a:r>
            <a:endParaRPr sz="1200"/>
          </a:p>
          <a:p>
            <a:pPr indent="0" lvl="0" marL="9144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com milhares de outros consumidores para identificar qual será sua próxima compra ou</a:t>
            </a:r>
            <a:endParaRPr sz="1200"/>
          </a:p>
          <a:p>
            <a:pPr indent="0" lvl="0" marL="9144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o filme que irá assistir. E surpreende com um convite antecipado ou mais informações </a:t>
            </a:r>
            <a:endParaRPr sz="1200"/>
          </a:p>
          <a:p>
            <a:pPr indent="0" lvl="0" marL="9144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sobre o produto desejado.</a:t>
            </a:r>
            <a:endParaRPr sz="1200"/>
          </a:p>
          <a:p>
            <a:pPr indent="0" lvl="0" marL="4572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e4f8f798_1_40"/>
          <p:cNvSpPr/>
          <p:nvPr/>
        </p:nvSpPr>
        <p:spPr>
          <a:xfrm>
            <a:off x="569038" y="3171413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0fe4f8f798_1_40"/>
          <p:cNvSpPr/>
          <p:nvPr/>
        </p:nvSpPr>
        <p:spPr>
          <a:xfrm>
            <a:off x="1888513" y="1193063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0fe4f8f798_1_40"/>
          <p:cNvSpPr/>
          <p:nvPr/>
        </p:nvSpPr>
        <p:spPr>
          <a:xfrm>
            <a:off x="4482188" y="1193063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0fe4f8f798_1_40"/>
          <p:cNvSpPr/>
          <p:nvPr/>
        </p:nvSpPr>
        <p:spPr>
          <a:xfrm>
            <a:off x="7075863" y="1372463"/>
            <a:ext cx="1499100" cy="12957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0fe4f8f798_1_40"/>
          <p:cNvSpPr/>
          <p:nvPr/>
        </p:nvSpPr>
        <p:spPr>
          <a:xfrm>
            <a:off x="3168688" y="3171413"/>
            <a:ext cx="15435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0fe4f8f798_1_40"/>
          <p:cNvSpPr/>
          <p:nvPr/>
        </p:nvSpPr>
        <p:spPr>
          <a:xfrm>
            <a:off x="5785263" y="3171413"/>
            <a:ext cx="1499100" cy="16488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0fe4f8f798_1_40"/>
          <p:cNvSpPr/>
          <p:nvPr/>
        </p:nvSpPr>
        <p:spPr>
          <a:xfrm>
            <a:off x="901013" y="2304138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0fe4f8f798_1_40"/>
          <p:cNvSpPr/>
          <p:nvPr/>
        </p:nvSpPr>
        <p:spPr>
          <a:xfrm>
            <a:off x="2212300" y="3171413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0fe4f8f798_1_40"/>
          <p:cNvSpPr/>
          <p:nvPr/>
        </p:nvSpPr>
        <p:spPr>
          <a:xfrm>
            <a:off x="3518563" y="2304138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0fe4f8f798_1_40"/>
          <p:cNvSpPr/>
          <p:nvPr/>
        </p:nvSpPr>
        <p:spPr>
          <a:xfrm>
            <a:off x="4820413" y="3171413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0fe4f8f798_1_40"/>
          <p:cNvSpPr/>
          <p:nvPr/>
        </p:nvSpPr>
        <p:spPr>
          <a:xfrm>
            <a:off x="6100300" y="2304138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0fe4f8f798_1_40"/>
          <p:cNvSpPr/>
          <p:nvPr/>
        </p:nvSpPr>
        <p:spPr>
          <a:xfrm>
            <a:off x="7392663" y="3171413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0fe4f8f798_1_40"/>
          <p:cNvSpPr/>
          <p:nvPr/>
        </p:nvSpPr>
        <p:spPr>
          <a:xfrm>
            <a:off x="708288" y="2895038"/>
            <a:ext cx="7806900" cy="4890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0fe4f8f798_1_40"/>
          <p:cNvSpPr/>
          <p:nvPr/>
        </p:nvSpPr>
        <p:spPr>
          <a:xfrm>
            <a:off x="1152688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0fe4f8f798_1_40"/>
          <p:cNvSpPr/>
          <p:nvPr/>
        </p:nvSpPr>
        <p:spPr>
          <a:xfrm>
            <a:off x="2472163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0fe4f8f798_1_40"/>
          <p:cNvSpPr/>
          <p:nvPr/>
        </p:nvSpPr>
        <p:spPr>
          <a:xfrm>
            <a:off x="3774538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0fe4f8f798_1_40"/>
          <p:cNvSpPr/>
          <p:nvPr/>
        </p:nvSpPr>
        <p:spPr>
          <a:xfrm>
            <a:off x="5076913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0fe4f8f798_1_40"/>
          <p:cNvSpPr/>
          <p:nvPr/>
        </p:nvSpPr>
        <p:spPr>
          <a:xfrm>
            <a:off x="6379288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0fe4f8f798_1_40"/>
          <p:cNvSpPr/>
          <p:nvPr/>
        </p:nvSpPr>
        <p:spPr>
          <a:xfrm>
            <a:off x="7681663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0fe4f8f798_1_40"/>
          <p:cNvSpPr txBox="1"/>
          <p:nvPr/>
        </p:nvSpPr>
        <p:spPr>
          <a:xfrm>
            <a:off x="569188" y="3171413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A Conferência de Dartmouth marca o nascimento da Inteligência Artificial como um campo de estudo formal.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3" name="Google Shape;173;g30fe4f8f798_1_40"/>
          <p:cNvSpPr txBox="1"/>
          <p:nvPr/>
        </p:nvSpPr>
        <p:spPr>
          <a:xfrm>
            <a:off x="1888513" y="1164739"/>
            <a:ext cx="14991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O programa ELIZA é desenvolvido, simulando uma conversa humana e demonstrando as primeiras interações em linguagem natural.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4" name="Google Shape;174;g30fe4f8f798_1_40"/>
          <p:cNvSpPr txBox="1"/>
          <p:nvPr/>
        </p:nvSpPr>
        <p:spPr>
          <a:xfrm>
            <a:off x="3195088" y="3171413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Surge o conceito de redes neurais, revitalizando o interesse em IA com a capacidade de aprender a partir de dados.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5" name="Google Shape;175;g30fe4f8f798_1_40"/>
          <p:cNvSpPr txBox="1"/>
          <p:nvPr/>
        </p:nvSpPr>
        <p:spPr>
          <a:xfrm>
            <a:off x="5785263" y="3171413"/>
            <a:ext cx="14991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A revolução do aprendizado profundo (deep learning) começa, impulsionando avanços significativos em reconhecimento de imagem e voz.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6" name="Google Shape;176;g30fe4f8f798_1_40"/>
          <p:cNvSpPr txBox="1"/>
          <p:nvPr/>
        </p:nvSpPr>
        <p:spPr>
          <a:xfrm>
            <a:off x="4488163" y="1193063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O computador Deep Blue venceu o campeão mundial de xadrez Garry Kasparov, mostrando o potencial da IA em jogos complexos.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7" name="Google Shape;177;g30fe4f8f798_1_40"/>
          <p:cNvSpPr txBox="1"/>
          <p:nvPr/>
        </p:nvSpPr>
        <p:spPr>
          <a:xfrm>
            <a:off x="7069888" y="1372362"/>
            <a:ext cx="14991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A IA generativa, como o ChatGPT, transforma a interação humano- máquina, permitindo conversas mais naturais e criativas.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8" name="Google Shape;178;g30fe4f8f798_1_40"/>
          <p:cNvSpPr txBox="1"/>
          <p:nvPr/>
        </p:nvSpPr>
        <p:spPr>
          <a:xfrm>
            <a:off x="900913" y="2304138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1956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79" name="Google Shape;179;g30fe4f8f798_1_40"/>
          <p:cNvSpPr txBox="1"/>
          <p:nvPr/>
        </p:nvSpPr>
        <p:spPr>
          <a:xfrm>
            <a:off x="2203438" y="317141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1966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80" name="Google Shape;180;g30fe4f8f798_1_40"/>
          <p:cNvSpPr txBox="1"/>
          <p:nvPr/>
        </p:nvSpPr>
        <p:spPr>
          <a:xfrm>
            <a:off x="3509638" y="230426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1980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81" name="Google Shape;181;g30fe4f8f798_1_40"/>
          <p:cNvSpPr txBox="1"/>
          <p:nvPr/>
        </p:nvSpPr>
        <p:spPr>
          <a:xfrm>
            <a:off x="6103313" y="230426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2012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82" name="Google Shape;182;g30fe4f8f798_1_40"/>
          <p:cNvSpPr txBox="1"/>
          <p:nvPr/>
        </p:nvSpPr>
        <p:spPr>
          <a:xfrm>
            <a:off x="7392663" y="317141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2023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83" name="Google Shape;183;g30fe4f8f798_1_40"/>
          <p:cNvSpPr txBox="1"/>
          <p:nvPr/>
        </p:nvSpPr>
        <p:spPr>
          <a:xfrm>
            <a:off x="4820475" y="317141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1997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84" name="Google Shape;184;g30fe4f8f798_1_40"/>
          <p:cNvSpPr/>
          <p:nvPr/>
        </p:nvSpPr>
        <p:spPr>
          <a:xfrm>
            <a:off x="3378750" y="226250"/>
            <a:ext cx="2466000" cy="5610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0fe4f8f798_1_40"/>
          <p:cNvSpPr txBox="1"/>
          <p:nvPr/>
        </p:nvSpPr>
        <p:spPr>
          <a:xfrm>
            <a:off x="3552450" y="325925"/>
            <a:ext cx="2118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</a:rPr>
              <a:t>EVOLUÇÃO DA </a:t>
            </a:r>
            <a:r>
              <a:rPr lang="pt-BR" sz="1700">
                <a:solidFill>
                  <a:schemeClr val="lt1"/>
                </a:solidFill>
              </a:rPr>
              <a:t>I</a:t>
            </a:r>
            <a:r>
              <a:rPr lang="pt-BR" sz="1800">
                <a:solidFill>
                  <a:schemeClr val="lt1"/>
                </a:solidFill>
              </a:rPr>
              <a:t>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fe4f8f798_1_5"/>
          <p:cNvSpPr txBox="1"/>
          <p:nvPr/>
        </p:nvSpPr>
        <p:spPr>
          <a:xfrm>
            <a:off x="1164863" y="0"/>
            <a:ext cx="6446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EVOLUÇÃO DA IA</a:t>
            </a:r>
            <a:endParaRPr b="1" sz="1800">
              <a:solidFill>
                <a:srgbClr val="99CC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99CC00"/>
              </a:solidFill>
            </a:endParaRPr>
          </a:p>
        </p:txBody>
      </p:sp>
      <p:sp>
        <p:nvSpPr>
          <p:cNvPr id="191" name="Google Shape;191;g30fe4f8f798_1_5"/>
          <p:cNvSpPr/>
          <p:nvPr/>
        </p:nvSpPr>
        <p:spPr>
          <a:xfrm>
            <a:off x="364000" y="2848125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0fe4f8f798_1_5"/>
          <p:cNvSpPr/>
          <p:nvPr/>
        </p:nvSpPr>
        <p:spPr>
          <a:xfrm>
            <a:off x="1683475" y="869775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0fe4f8f798_1_5"/>
          <p:cNvSpPr/>
          <p:nvPr/>
        </p:nvSpPr>
        <p:spPr>
          <a:xfrm>
            <a:off x="4277150" y="869775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0fe4f8f798_1_5"/>
          <p:cNvSpPr/>
          <p:nvPr/>
        </p:nvSpPr>
        <p:spPr>
          <a:xfrm>
            <a:off x="6870825" y="1049175"/>
            <a:ext cx="1499100" cy="12957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0fe4f8f798_1_5"/>
          <p:cNvSpPr/>
          <p:nvPr/>
        </p:nvSpPr>
        <p:spPr>
          <a:xfrm>
            <a:off x="2963650" y="2848125"/>
            <a:ext cx="15435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0fe4f8f798_1_5"/>
          <p:cNvSpPr/>
          <p:nvPr/>
        </p:nvSpPr>
        <p:spPr>
          <a:xfrm>
            <a:off x="5580225" y="2848125"/>
            <a:ext cx="1499100" cy="16488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0fe4f8f798_1_5"/>
          <p:cNvSpPr/>
          <p:nvPr/>
        </p:nvSpPr>
        <p:spPr>
          <a:xfrm>
            <a:off x="695975" y="1980850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0fe4f8f798_1_5"/>
          <p:cNvSpPr/>
          <p:nvPr/>
        </p:nvSpPr>
        <p:spPr>
          <a:xfrm>
            <a:off x="2007263" y="2848125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0fe4f8f798_1_5"/>
          <p:cNvSpPr/>
          <p:nvPr/>
        </p:nvSpPr>
        <p:spPr>
          <a:xfrm>
            <a:off x="3313525" y="1980850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0fe4f8f798_1_5"/>
          <p:cNvSpPr/>
          <p:nvPr/>
        </p:nvSpPr>
        <p:spPr>
          <a:xfrm>
            <a:off x="4615375" y="2848125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0fe4f8f798_1_5"/>
          <p:cNvSpPr/>
          <p:nvPr/>
        </p:nvSpPr>
        <p:spPr>
          <a:xfrm>
            <a:off x="5895263" y="1980850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0fe4f8f798_1_5"/>
          <p:cNvSpPr/>
          <p:nvPr/>
        </p:nvSpPr>
        <p:spPr>
          <a:xfrm>
            <a:off x="7187625" y="2848125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0fe4f8f798_1_5"/>
          <p:cNvSpPr/>
          <p:nvPr/>
        </p:nvSpPr>
        <p:spPr>
          <a:xfrm>
            <a:off x="503250" y="2571750"/>
            <a:ext cx="7806900" cy="4890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0fe4f8f798_1_5"/>
          <p:cNvSpPr/>
          <p:nvPr/>
        </p:nvSpPr>
        <p:spPr>
          <a:xfrm>
            <a:off x="947650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0fe4f8f798_1_5"/>
          <p:cNvSpPr/>
          <p:nvPr/>
        </p:nvSpPr>
        <p:spPr>
          <a:xfrm>
            <a:off x="2267125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0fe4f8f798_1_5"/>
          <p:cNvSpPr/>
          <p:nvPr/>
        </p:nvSpPr>
        <p:spPr>
          <a:xfrm>
            <a:off x="3569500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0fe4f8f798_1_5"/>
          <p:cNvSpPr/>
          <p:nvPr/>
        </p:nvSpPr>
        <p:spPr>
          <a:xfrm>
            <a:off x="4871875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0fe4f8f798_1_5"/>
          <p:cNvSpPr/>
          <p:nvPr/>
        </p:nvSpPr>
        <p:spPr>
          <a:xfrm>
            <a:off x="6174250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0fe4f8f798_1_5"/>
          <p:cNvSpPr/>
          <p:nvPr/>
        </p:nvSpPr>
        <p:spPr>
          <a:xfrm>
            <a:off x="7476625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0fe4f8f798_1_5"/>
          <p:cNvSpPr txBox="1"/>
          <p:nvPr/>
        </p:nvSpPr>
        <p:spPr>
          <a:xfrm>
            <a:off x="364150" y="2848125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A Conferência de Dartmouth marca o nascimento da</a:t>
            </a:r>
            <a:r>
              <a:rPr lang="pt-BR" sz="1100">
                <a:solidFill>
                  <a:schemeClr val="lt1"/>
                </a:solidFill>
              </a:rPr>
              <a:t> </a:t>
            </a:r>
            <a:r>
              <a:rPr lang="pt-BR" sz="1100">
                <a:solidFill>
                  <a:schemeClr val="lt1"/>
                </a:solidFill>
              </a:rPr>
              <a:t>Inteligência Artificial como um campo de estudo formal.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1" name="Google Shape;211;g30fe4f8f798_1_5"/>
          <p:cNvSpPr txBox="1"/>
          <p:nvPr/>
        </p:nvSpPr>
        <p:spPr>
          <a:xfrm>
            <a:off x="1683475" y="841451"/>
            <a:ext cx="14991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O programa ELIZA é desenvolvido, simulando uma conversa humana e demonstrando as primeiras interações em linguagem natural.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2" name="Google Shape;212;g30fe4f8f798_1_5"/>
          <p:cNvSpPr txBox="1"/>
          <p:nvPr/>
        </p:nvSpPr>
        <p:spPr>
          <a:xfrm>
            <a:off x="2990050" y="2848125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Surge o conceito de redes neurais, revitalizando o interesse em IA com a capacidade de aprender a partir de dados.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3" name="Google Shape;213;g30fe4f8f798_1_5"/>
          <p:cNvSpPr txBox="1"/>
          <p:nvPr/>
        </p:nvSpPr>
        <p:spPr>
          <a:xfrm>
            <a:off x="5580225" y="2848125"/>
            <a:ext cx="14991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A revolução do aprendizado profundo (deep learning) começa, impulsionando avanços significativos em reconhecimento de imagem e voz</a:t>
            </a:r>
            <a:r>
              <a:rPr lang="pt-BR" sz="1100">
                <a:solidFill>
                  <a:schemeClr val="lt1"/>
                </a:solidFill>
              </a:rPr>
              <a:t>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4" name="Google Shape;214;g30fe4f8f798_1_5"/>
          <p:cNvSpPr txBox="1"/>
          <p:nvPr/>
        </p:nvSpPr>
        <p:spPr>
          <a:xfrm>
            <a:off x="4283125" y="869775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O computador Deep Blue </a:t>
            </a:r>
            <a:r>
              <a:rPr lang="pt-BR" sz="1100">
                <a:solidFill>
                  <a:schemeClr val="lt1"/>
                </a:solidFill>
              </a:rPr>
              <a:t>venceu</a:t>
            </a:r>
            <a:r>
              <a:rPr lang="pt-BR" sz="1100">
                <a:solidFill>
                  <a:schemeClr val="lt1"/>
                </a:solidFill>
              </a:rPr>
              <a:t> o campeão mundial de xadrez Garry Kasparov, mostrando o potencial da IA em jogos complexos.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5" name="Google Shape;215;g30fe4f8f798_1_5"/>
          <p:cNvSpPr txBox="1"/>
          <p:nvPr/>
        </p:nvSpPr>
        <p:spPr>
          <a:xfrm>
            <a:off x="6864850" y="1049075"/>
            <a:ext cx="14991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A IA generativa, como o ChatGPT, transforma a interação humano- máquina, permitindo conversas mais naturais e criativas.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6" name="Google Shape;216;g30fe4f8f798_1_5"/>
          <p:cNvSpPr txBox="1"/>
          <p:nvPr/>
        </p:nvSpPr>
        <p:spPr>
          <a:xfrm>
            <a:off x="695875" y="1980850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1956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7" name="Google Shape;217;g30fe4f8f798_1_5"/>
          <p:cNvSpPr txBox="1"/>
          <p:nvPr/>
        </p:nvSpPr>
        <p:spPr>
          <a:xfrm>
            <a:off x="1998400" y="284812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1966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8" name="Google Shape;218;g30fe4f8f798_1_5"/>
          <p:cNvSpPr txBox="1"/>
          <p:nvPr/>
        </p:nvSpPr>
        <p:spPr>
          <a:xfrm>
            <a:off x="3304600" y="198097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1980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9" name="Google Shape;219;g30fe4f8f798_1_5"/>
          <p:cNvSpPr txBox="1"/>
          <p:nvPr/>
        </p:nvSpPr>
        <p:spPr>
          <a:xfrm>
            <a:off x="5898275" y="198097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2012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20" name="Google Shape;220;g30fe4f8f798_1_5"/>
          <p:cNvSpPr txBox="1"/>
          <p:nvPr/>
        </p:nvSpPr>
        <p:spPr>
          <a:xfrm>
            <a:off x="7187625" y="284812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2023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21" name="Google Shape;221;g30fe4f8f798_1_5"/>
          <p:cNvSpPr txBox="1"/>
          <p:nvPr/>
        </p:nvSpPr>
        <p:spPr>
          <a:xfrm>
            <a:off x="4615438" y="284812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1997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4d9fa65b1_0_18"/>
          <p:cNvSpPr txBox="1"/>
          <p:nvPr/>
        </p:nvSpPr>
        <p:spPr>
          <a:xfrm>
            <a:off x="2893350" y="396225"/>
            <a:ext cx="33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Como Funciona uma IA</a:t>
            </a:r>
            <a:endParaRPr/>
          </a:p>
        </p:txBody>
      </p:sp>
      <p:sp>
        <p:nvSpPr>
          <p:cNvPr id="227" name="Google Shape;227;g2d4d9fa65b1_0_18"/>
          <p:cNvSpPr txBox="1"/>
          <p:nvPr/>
        </p:nvSpPr>
        <p:spPr>
          <a:xfrm>
            <a:off x="333375" y="981075"/>
            <a:ext cx="83250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IA aprende observando e analisando muitas informações para encontrar padrões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Exemplo: o </a:t>
            </a:r>
            <a:r>
              <a:rPr lang="pt-BR"/>
              <a:t>usuário</a:t>
            </a:r>
            <a:r>
              <a:rPr lang="pt-BR"/>
              <a:t> acessa alguns </a:t>
            </a:r>
            <a:r>
              <a:rPr lang="pt-BR"/>
              <a:t>vídeos</a:t>
            </a:r>
            <a:r>
              <a:rPr lang="pt-BR"/>
              <a:t> sobre gatos no youtube, a IA analisa essas interações. E com base nos </a:t>
            </a:r>
            <a:r>
              <a:rPr lang="pt-BR"/>
              <a:t>padrões</a:t>
            </a:r>
            <a:r>
              <a:rPr lang="pt-BR"/>
              <a:t> recomenda mais </a:t>
            </a:r>
            <a:r>
              <a:rPr lang="pt-BR"/>
              <a:t>vídeos</a:t>
            </a:r>
            <a:r>
              <a:rPr lang="pt-BR"/>
              <a:t> de gatos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2d4d9fa65b1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286000"/>
            <a:ext cx="3009900" cy="22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d4d9fa65b1_0_18"/>
          <p:cNvSpPr txBox="1"/>
          <p:nvPr/>
        </p:nvSpPr>
        <p:spPr>
          <a:xfrm>
            <a:off x="919125" y="2138775"/>
            <a:ext cx="30576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visual: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4f5e822f1_0_64"/>
          <p:cNvSpPr txBox="1"/>
          <p:nvPr/>
        </p:nvSpPr>
        <p:spPr>
          <a:xfrm>
            <a:off x="284113" y="1059000"/>
            <a:ext cx="43686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Transformando a Criação de Conteúdo:</a:t>
            </a:r>
            <a:br>
              <a:rPr b="1" lang="pt-BR"/>
            </a:br>
            <a:r>
              <a:rPr lang="pt-BR"/>
              <a:t>IA’s generativas criam </a:t>
            </a:r>
            <a:r>
              <a:rPr b="1" lang="pt-BR"/>
              <a:t>textos, imagens e músicas</a:t>
            </a:r>
            <a:r>
              <a:rPr lang="pt-BR"/>
              <a:t> de forma autônoma.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Aplicações</a:t>
            </a:r>
            <a:r>
              <a:rPr lang="pt-BR"/>
              <a:t>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Marketing</a:t>
            </a:r>
            <a:r>
              <a:rPr lang="pt-BR"/>
              <a:t> - Campanhas personalizadas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Entretenimento</a:t>
            </a:r>
            <a:r>
              <a:rPr lang="pt-BR"/>
              <a:t> - Criação de mídia única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Design</a:t>
            </a:r>
            <a:r>
              <a:rPr lang="pt-BR"/>
              <a:t> - Geração de novas formas e estilos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Impacto</a:t>
            </a:r>
            <a:r>
              <a:rPr lang="pt-BR"/>
              <a:t>: Desafia noções de autoria e amplia as possibilidades criativas.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g2d4f5e822f1_0_64"/>
          <p:cNvSpPr txBox="1"/>
          <p:nvPr/>
        </p:nvSpPr>
        <p:spPr>
          <a:xfrm>
            <a:off x="2915375" y="162350"/>
            <a:ext cx="333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CC00"/>
                </a:solidFill>
              </a:rPr>
              <a:t>TENDÊNCIAS EMERGENTES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236" name="Google Shape;236;g2d4f5e822f1_0_64"/>
          <p:cNvSpPr txBox="1"/>
          <p:nvPr/>
        </p:nvSpPr>
        <p:spPr>
          <a:xfrm>
            <a:off x="586675" y="686300"/>
            <a:ext cx="37635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IA Generativa</a:t>
            </a:r>
            <a:endParaRPr b="1"/>
          </a:p>
        </p:txBody>
      </p:sp>
      <p:sp>
        <p:nvSpPr>
          <p:cNvPr id="237" name="Google Shape;237;g2d4f5e822f1_0_64"/>
          <p:cNvSpPr txBox="1"/>
          <p:nvPr/>
        </p:nvSpPr>
        <p:spPr>
          <a:xfrm>
            <a:off x="4881800" y="686300"/>
            <a:ext cx="37635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IA </a:t>
            </a:r>
            <a:r>
              <a:rPr b="1" lang="pt-BR"/>
              <a:t>Preditiva</a:t>
            </a:r>
            <a:endParaRPr b="1"/>
          </a:p>
        </p:txBody>
      </p:sp>
      <p:sp>
        <p:nvSpPr>
          <p:cNvPr id="238" name="Google Shape;238;g2d4f5e822f1_0_64"/>
          <p:cNvSpPr txBox="1"/>
          <p:nvPr/>
        </p:nvSpPr>
        <p:spPr>
          <a:xfrm>
            <a:off x="4546200" y="1018425"/>
            <a:ext cx="4368600" cy="30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IA preditiva analisa dados históricos para prever eventos futuros.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Aplicações: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Negócios:</a:t>
            </a:r>
            <a:r>
              <a:rPr lang="pt-BR"/>
              <a:t> Previsão de vendas e demanda de produtos.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Saúde:</a:t>
            </a:r>
            <a:r>
              <a:rPr lang="pt-BR"/>
              <a:t> Diagnóstico precoce de doenças com base em dados de pacientes.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Finanças:</a:t>
            </a:r>
            <a:r>
              <a:rPr lang="pt-BR"/>
              <a:t> Análise de risco e tendências de mercado.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Marketing:</a:t>
            </a:r>
            <a:r>
              <a:rPr lang="pt-BR"/>
              <a:t> Segmentação de clientes e personalização de ofertas.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Impacto: </a:t>
            </a:r>
            <a:r>
              <a:rPr lang="pt-BR"/>
              <a:t>Melhora a tomada de decisões, otimiza recursos e aumenta a eficiência em diversos setores.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4d437cf06_0_17"/>
          <p:cNvSpPr txBox="1"/>
          <p:nvPr/>
        </p:nvSpPr>
        <p:spPr>
          <a:xfrm>
            <a:off x="1609375" y="229625"/>
            <a:ext cx="68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99CC00"/>
                </a:solidFill>
                <a:latin typeface="Impact"/>
                <a:ea typeface="Impact"/>
                <a:cs typeface="Impact"/>
                <a:sym typeface="Impact"/>
              </a:rPr>
              <a:t>Dicas para entrar em contato </a:t>
            </a:r>
            <a:r>
              <a:rPr lang="pt-BR" sz="2000">
                <a:solidFill>
                  <a:srgbClr val="99CC00"/>
                </a:solidFill>
                <a:latin typeface="Impact"/>
                <a:ea typeface="Impact"/>
                <a:cs typeface="Impact"/>
                <a:sym typeface="Impact"/>
              </a:rPr>
              <a:t>com inteligência</a:t>
            </a:r>
            <a:r>
              <a:rPr lang="pt-BR" sz="2000">
                <a:solidFill>
                  <a:srgbClr val="99CC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pt-BR" sz="2000">
                <a:solidFill>
                  <a:srgbClr val="99CC00"/>
                </a:solidFill>
                <a:latin typeface="Impact"/>
                <a:ea typeface="Impact"/>
                <a:cs typeface="Impact"/>
                <a:sym typeface="Impact"/>
              </a:rPr>
              <a:t>Artificial.</a:t>
            </a:r>
            <a:endParaRPr sz="2000">
              <a:solidFill>
                <a:srgbClr val="99CC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" name="Google Shape;244;g2d4d437cf06_0_17"/>
          <p:cNvSpPr txBox="1"/>
          <p:nvPr/>
        </p:nvSpPr>
        <p:spPr>
          <a:xfrm>
            <a:off x="1071600" y="946050"/>
            <a:ext cx="12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mpact"/>
                <a:ea typeface="Impact"/>
                <a:cs typeface="Impact"/>
                <a:sym typeface="Impact"/>
              </a:rPr>
              <a:t>Filme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Poster for The Imitation Game showing Benedict Cumberbatch… | Flickr" id="245" name="Google Shape;245;g2d4d437cf06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5" y="1337675"/>
            <a:ext cx="1807626" cy="126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d4d437cf06_0_17"/>
          <p:cNvSpPr txBox="1"/>
          <p:nvPr/>
        </p:nvSpPr>
        <p:spPr>
          <a:xfrm>
            <a:off x="488425" y="263077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Jogo da Imitação</a:t>
            </a:r>
            <a:endParaRPr/>
          </a:p>
        </p:txBody>
      </p:sp>
      <p:pic>
        <p:nvPicPr>
          <p:cNvPr id="247" name="Google Shape;247;g2d4d437cf06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75" y="3107525"/>
            <a:ext cx="1807624" cy="10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d4d437cf06_0_17"/>
          <p:cNvSpPr txBox="1"/>
          <p:nvPr/>
        </p:nvSpPr>
        <p:spPr>
          <a:xfrm>
            <a:off x="132650" y="4176900"/>
            <a:ext cx="56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d4d437cf06_0_17"/>
          <p:cNvSpPr txBox="1"/>
          <p:nvPr/>
        </p:nvSpPr>
        <p:spPr>
          <a:xfrm>
            <a:off x="488425" y="4176900"/>
            <a:ext cx="66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Her (Ela)</a:t>
            </a:r>
            <a:endParaRPr/>
          </a:p>
        </p:txBody>
      </p:sp>
      <p:sp>
        <p:nvSpPr>
          <p:cNvPr id="250" name="Google Shape;250;g2d4d437cf06_0_17"/>
          <p:cNvSpPr txBox="1"/>
          <p:nvPr/>
        </p:nvSpPr>
        <p:spPr>
          <a:xfrm>
            <a:off x="3214700" y="946050"/>
            <a:ext cx="32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mpact"/>
                <a:ea typeface="Impact"/>
                <a:cs typeface="Impact"/>
                <a:sym typeface="Impact"/>
              </a:rPr>
              <a:t>Livros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1" name="Google Shape;251;g2d4d437cf06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0750" y="1361700"/>
            <a:ext cx="1807625" cy="22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d4d437cf06_0_17"/>
          <p:cNvSpPr txBox="1"/>
          <p:nvPr/>
        </p:nvSpPr>
        <p:spPr>
          <a:xfrm>
            <a:off x="2730750" y="3643950"/>
            <a:ext cx="215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Revolução da Inteligência Artificial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Kai-Fu Lee</a:t>
            </a:r>
            <a:endParaRPr/>
          </a:p>
        </p:txBody>
      </p:sp>
      <p:sp>
        <p:nvSpPr>
          <p:cNvPr id="253" name="Google Shape;253;g2d4d437cf06_0_17"/>
          <p:cNvSpPr txBox="1"/>
          <p:nvPr/>
        </p:nvSpPr>
        <p:spPr>
          <a:xfrm>
            <a:off x="5022400" y="946050"/>
            <a:ext cx="18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Impact"/>
                <a:ea typeface="Impact"/>
                <a:cs typeface="Impact"/>
                <a:sym typeface="Impact"/>
              </a:rPr>
              <a:t>Assistentes Virtuais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4" name="Google Shape;254;g2d4d437cf06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8900" y="1346250"/>
            <a:ext cx="2025000" cy="13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d4d437cf06_0_17"/>
          <p:cNvSpPr txBox="1"/>
          <p:nvPr/>
        </p:nvSpPr>
        <p:spPr>
          <a:xfrm>
            <a:off x="4888900" y="2630775"/>
            <a:ext cx="20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Alexa da Amazon</a:t>
            </a:r>
            <a:endParaRPr/>
          </a:p>
        </p:txBody>
      </p:sp>
      <p:sp>
        <p:nvSpPr>
          <p:cNvPr id="256" name="Google Shape;256;g2d4d437cf06_0_17"/>
          <p:cNvSpPr txBox="1"/>
          <p:nvPr/>
        </p:nvSpPr>
        <p:spPr>
          <a:xfrm>
            <a:off x="5022400" y="3030975"/>
            <a:ext cx="21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Impact"/>
                <a:ea typeface="Impact"/>
                <a:cs typeface="Impact"/>
                <a:sym typeface="Impact"/>
              </a:rPr>
              <a:t>Carros autônomos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7" name="Google Shape;257;g2d4d437cf06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0675" y="3431175"/>
            <a:ext cx="2025001" cy="10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d4d437cf06_0_17"/>
          <p:cNvSpPr txBox="1"/>
          <p:nvPr/>
        </p:nvSpPr>
        <p:spPr>
          <a:xfrm>
            <a:off x="7643700" y="946050"/>
            <a:ext cx="15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mpact"/>
                <a:ea typeface="Impact"/>
                <a:cs typeface="Impact"/>
                <a:sym typeface="Impact"/>
              </a:rPr>
              <a:t>Foguetes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9" name="Google Shape;259;g2d4d437cf06_0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4425" y="1361700"/>
            <a:ext cx="1658300" cy="248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4df569eb6_0_0"/>
          <p:cNvSpPr txBox="1"/>
          <p:nvPr/>
        </p:nvSpPr>
        <p:spPr>
          <a:xfrm>
            <a:off x="2185200" y="229650"/>
            <a:ext cx="4773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99CC00"/>
                </a:solidFill>
              </a:rPr>
              <a:t>Python para Inteligência Artificial</a:t>
            </a:r>
            <a:endParaRPr b="1" sz="2000">
              <a:solidFill>
                <a:srgbClr val="99C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d4df569eb6_0_0"/>
          <p:cNvSpPr txBox="1"/>
          <p:nvPr/>
        </p:nvSpPr>
        <p:spPr>
          <a:xfrm>
            <a:off x="688850" y="1086875"/>
            <a:ext cx="49752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que é Python?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300"/>
              <a:t>É uma linguagem de alto nível 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1300"/>
              <a:t>Simplicidade e legibilidade,</a:t>
            </a:r>
            <a:r>
              <a:rPr lang="pt-BR" sz="1300"/>
              <a:t> o que facilita o aprendizado e a aplicação em diversas áreas, como: desenvolvimento web; análise de dados; automação e inteligência artificial (IA).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pt-BR" sz="1300"/>
              <a:t>Bibliotecas e frameworks</a:t>
            </a:r>
            <a:r>
              <a:rPr lang="pt-BR" sz="1300"/>
              <a:t> robustos, como: NumPy, pandas, scikit-learn, TensorFlow, e PyTorch, que são amplamente usados para machine learning, deep learning, e outros tipos de IA.</a:t>
            </a:r>
            <a:endParaRPr sz="1300"/>
          </a:p>
        </p:txBody>
      </p:sp>
      <p:pic>
        <p:nvPicPr>
          <p:cNvPr id="266" name="Google Shape;266;g2d4df569eb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200" y="1377750"/>
            <a:ext cx="3271574" cy="21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4d437cf06_0_0"/>
          <p:cNvSpPr txBox="1"/>
          <p:nvPr/>
        </p:nvSpPr>
        <p:spPr>
          <a:xfrm>
            <a:off x="352125" y="876225"/>
            <a:ext cx="446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pt-BR" sz="2300">
                <a:solidFill>
                  <a:srgbClr val="99CC00"/>
                </a:solidFill>
              </a:rPr>
              <a:t>Conteúdo</a:t>
            </a:r>
            <a:endParaRPr sz="2000">
              <a:solidFill>
                <a:srgbClr val="99CC00"/>
              </a:solidFill>
            </a:endParaRPr>
          </a:p>
        </p:txBody>
      </p:sp>
      <p:sp>
        <p:nvSpPr>
          <p:cNvPr id="61" name="Google Shape;61;g2d4d437cf06_0_0"/>
          <p:cNvSpPr txBox="1"/>
          <p:nvPr/>
        </p:nvSpPr>
        <p:spPr>
          <a:xfrm>
            <a:off x="711775" y="1415025"/>
            <a:ext cx="69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2d4d437cf06_0_0"/>
          <p:cNvSpPr txBox="1"/>
          <p:nvPr/>
        </p:nvSpPr>
        <p:spPr>
          <a:xfrm>
            <a:off x="2028251" y="1415025"/>
            <a:ext cx="57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2d4d437cf06_0_0"/>
          <p:cNvSpPr txBox="1"/>
          <p:nvPr/>
        </p:nvSpPr>
        <p:spPr>
          <a:xfrm>
            <a:off x="2177117" y="508500"/>
            <a:ext cx="3633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pt-BR"/>
              <a:t>1. O que é Inteligência Artificial?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pt-BR"/>
              <a:t>2. Como a Inteligência Artificial Funciona?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pt-BR"/>
              <a:t>3. Aplicações Práticas da Inteligência Artificial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Funcionamento do Chatbots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Funcionamento do ChatGPT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Praticando no Chatbots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pt-BR"/>
              <a:t>4. O Futuro da Inteligência Artificial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pt-BR"/>
              <a:t>5. O que é visão computacional.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pt-BR"/>
              <a:t>6. Funcionamento para reconhecer os objetos.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ograma de computador screengrab, computador, monitor, mostrando ..." id="64" name="Google Shape;64;g2d4d437cf0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275" y="0"/>
            <a:ext cx="3265726" cy="2326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chip de inteligência artificial Foto stock gratuita - Public ..." id="65" name="Google Shape;65;g2d4d437cf0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5" y="2326825"/>
            <a:ext cx="3265725" cy="21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4df569eb6_0_13"/>
          <p:cNvSpPr txBox="1"/>
          <p:nvPr/>
        </p:nvSpPr>
        <p:spPr>
          <a:xfrm>
            <a:off x="2428800" y="122475"/>
            <a:ext cx="428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99CC00"/>
                </a:solidFill>
              </a:rPr>
              <a:t>Python para Inteligência Artificial</a:t>
            </a:r>
            <a:endParaRPr/>
          </a:p>
        </p:txBody>
      </p:sp>
      <p:sp>
        <p:nvSpPr>
          <p:cNvPr id="272" name="Google Shape;272;g2d4df569eb6_0_13"/>
          <p:cNvSpPr txBox="1"/>
          <p:nvPr/>
        </p:nvSpPr>
        <p:spPr>
          <a:xfrm>
            <a:off x="620025" y="752850"/>
            <a:ext cx="66054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linguagem Python é amplamente usada em várias aplicações de IA, como:</a:t>
            </a:r>
            <a:br>
              <a:rPr lang="pt-BR"/>
            </a:b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pt-BR" sz="1200"/>
              <a:t>Machine Learning</a:t>
            </a:r>
            <a:r>
              <a:rPr lang="pt-BR" sz="1200"/>
              <a:t>: Frameworks como scikit-learn facilitam a criação de modelos de machine learning</a:t>
            </a:r>
            <a:br>
              <a:rPr lang="pt-BR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pt-BR" sz="1200"/>
              <a:t>Deep Learning</a:t>
            </a:r>
            <a:r>
              <a:rPr lang="pt-BR" sz="1200"/>
              <a:t>: TensorFlow e PyTorch são populares para criar redes neurais e deep learning, essenciais para reconhecimento de imagem, NLP, etc.</a:t>
            </a:r>
            <a:br>
              <a:rPr lang="pt-BR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pt-BR" sz="1200"/>
              <a:t>Processamento de Linguagem Natural (NLP)</a:t>
            </a:r>
            <a:r>
              <a:rPr lang="pt-BR" sz="1200"/>
              <a:t>: Bibliotecas como spaCy e NLTK auxiliam na construção de chatbots e sistemas de recomendação.</a:t>
            </a:r>
            <a:br>
              <a:rPr lang="pt-BR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pt-BR" sz="1200"/>
              <a:t>Visão Computacional</a:t>
            </a:r>
            <a:r>
              <a:rPr lang="pt-BR" sz="1200"/>
              <a:t>: OpenCV, por exemplo, é amplamente usado para reconhecimento de objetos e processamento de imagens.</a:t>
            </a:r>
            <a:br>
              <a:rPr lang="pt-BR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pt-BR" sz="1200"/>
              <a:t>Sistemas de Recomendação</a:t>
            </a:r>
            <a:r>
              <a:rPr lang="pt-BR" sz="1200"/>
              <a:t>: São usados em diversas plataformas, como streaming de vídeo e compras online, e geralmente implementados com técnicas de machine learning usando Python.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g2d4df569eb6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900" y="260250"/>
            <a:ext cx="1332450" cy="10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d4df569eb6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4375" y="2648200"/>
            <a:ext cx="1485524" cy="162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d4df569eb6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6886" y="979725"/>
            <a:ext cx="2157112" cy="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d4df569eb6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6875" y="1569625"/>
            <a:ext cx="2157125" cy="107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2d4ef91621a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d4ef91621a_0_4"/>
          <p:cNvSpPr txBox="1"/>
          <p:nvPr/>
        </p:nvSpPr>
        <p:spPr>
          <a:xfrm>
            <a:off x="2428800" y="107175"/>
            <a:ext cx="428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99CC00"/>
                </a:solidFill>
              </a:rPr>
              <a:t>Python para Inteligência Artificial</a:t>
            </a:r>
            <a:endParaRPr/>
          </a:p>
        </p:txBody>
      </p:sp>
      <p:sp>
        <p:nvSpPr>
          <p:cNvPr id="283" name="Google Shape;283;g2d4ef91621a_0_4"/>
          <p:cNvSpPr txBox="1"/>
          <p:nvPr/>
        </p:nvSpPr>
        <p:spPr>
          <a:xfrm>
            <a:off x="620025" y="752850"/>
            <a:ext cx="66054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>
                <a:solidFill>
                  <a:schemeClr val="lt1"/>
                </a:solidFill>
              </a:rPr>
              <a:t>linguagem Python é amplamente usada em várias aplicações de IA, como:</a:t>
            </a:r>
            <a:br>
              <a:rPr lang="pt-BR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pt-BR" sz="1200">
                <a:solidFill>
                  <a:schemeClr val="lt1"/>
                </a:solidFill>
              </a:rPr>
              <a:t>Machine Learning</a:t>
            </a:r>
            <a:r>
              <a:rPr lang="pt-BR" sz="1200">
                <a:solidFill>
                  <a:schemeClr val="lt1"/>
                </a:solidFill>
              </a:rPr>
              <a:t>: Frameworks como scikit-learn facilitam a criação de modelos de machine learning</a:t>
            </a:r>
            <a:br>
              <a:rPr lang="pt-BR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pt-BR" sz="1200">
                <a:solidFill>
                  <a:schemeClr val="lt1"/>
                </a:solidFill>
              </a:rPr>
              <a:t>Deep Learning</a:t>
            </a:r>
            <a:r>
              <a:rPr lang="pt-BR" sz="1200">
                <a:solidFill>
                  <a:schemeClr val="lt1"/>
                </a:solidFill>
              </a:rPr>
              <a:t>: TensorFlow e PyTorch são populares para criar redes neurais e deep learning, essenciais para reconhecimento de imagem, NLP, etc.</a:t>
            </a:r>
            <a:br>
              <a:rPr lang="pt-BR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pt-BR" sz="1200">
                <a:solidFill>
                  <a:schemeClr val="lt1"/>
                </a:solidFill>
              </a:rPr>
              <a:t>Processamento de Linguagem Natural (NLP)</a:t>
            </a:r>
            <a:r>
              <a:rPr lang="pt-BR" sz="1200">
                <a:solidFill>
                  <a:schemeClr val="lt1"/>
                </a:solidFill>
              </a:rPr>
              <a:t>: Bibliotecas como spaCy e NLTK auxiliam na construção de chatbots e sistemas de recomendação.</a:t>
            </a:r>
            <a:br>
              <a:rPr lang="pt-BR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pt-BR" sz="1200">
                <a:solidFill>
                  <a:schemeClr val="lt1"/>
                </a:solidFill>
              </a:rPr>
              <a:t>Visão Computacional</a:t>
            </a:r>
            <a:r>
              <a:rPr lang="pt-BR" sz="1200">
                <a:solidFill>
                  <a:schemeClr val="lt1"/>
                </a:solidFill>
              </a:rPr>
              <a:t>: OpenCV, por exemplo, é amplamente usado para reconhecimento de objetos e processamento de imagens.</a:t>
            </a:r>
            <a:br>
              <a:rPr lang="pt-BR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lang="pt-BR" sz="1200">
                <a:solidFill>
                  <a:schemeClr val="lt1"/>
                </a:solidFill>
              </a:rPr>
              <a:t>Sistemas de Recomendação</a:t>
            </a:r>
            <a:r>
              <a:rPr lang="pt-BR" sz="1200">
                <a:solidFill>
                  <a:schemeClr val="lt1"/>
                </a:solidFill>
              </a:rPr>
              <a:t>: São usados em diversas plataformas, como streaming de vídeo e compras online, e geralmente implementados com técnicas de machine learning usando Python.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g2d4ef91621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0900" y="260250"/>
            <a:ext cx="1332450" cy="10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d4ef91621a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0900" y="1148100"/>
            <a:ext cx="1332450" cy="142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d4ef91621a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4375" y="2648200"/>
            <a:ext cx="1485524" cy="16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4228ddc65_1_5"/>
          <p:cNvSpPr txBox="1"/>
          <p:nvPr/>
        </p:nvSpPr>
        <p:spPr>
          <a:xfrm>
            <a:off x="2117100" y="193900"/>
            <a:ext cx="4909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99CC00"/>
                </a:solidFill>
              </a:rPr>
              <a:t>Python para Inteligência Artificial</a:t>
            </a:r>
            <a:endParaRPr b="1" sz="2000">
              <a:solidFill>
                <a:srgbClr val="99CC00"/>
              </a:solidFill>
            </a:endParaRPr>
          </a:p>
        </p:txBody>
      </p:sp>
      <p:sp>
        <p:nvSpPr>
          <p:cNvPr id="292" name="Google Shape;292;g2d4228ddc65_1_5"/>
          <p:cNvSpPr txBox="1"/>
          <p:nvPr/>
        </p:nvSpPr>
        <p:spPr>
          <a:xfrm>
            <a:off x="623850" y="942975"/>
            <a:ext cx="78963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Python tem uma sintaxe fácil de ler, parecida com frases comuns, o que ajuda a focar nas ideias em vez de detalhes técnicos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Usada em diversas áreas de IA: processamento de linguagem natural, visão computacional e análise de dados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Integra-se bem com o Google Colab, aproveitando a nuvem para executar projetos sem instalação local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4228ddc65_1_11"/>
          <p:cNvSpPr txBox="1"/>
          <p:nvPr/>
        </p:nvSpPr>
        <p:spPr>
          <a:xfrm>
            <a:off x="1903800" y="383700"/>
            <a:ext cx="538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99CC00"/>
                </a:solidFill>
              </a:rPr>
              <a:t>Criação de Conta no Google Colab</a:t>
            </a:r>
            <a:endParaRPr b="1" sz="2000">
              <a:solidFill>
                <a:srgbClr val="99CC00"/>
              </a:solidFill>
            </a:endParaRPr>
          </a:p>
        </p:txBody>
      </p:sp>
      <p:sp>
        <p:nvSpPr>
          <p:cNvPr id="298" name="Google Shape;298;g2d4228ddc65_1_11"/>
          <p:cNvSpPr txBox="1"/>
          <p:nvPr/>
        </p:nvSpPr>
        <p:spPr>
          <a:xfrm>
            <a:off x="152400" y="1028700"/>
            <a:ext cx="88869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Google Colab (Colaboratory) é uma plataforma gratuita baseada na nuvem para execução de código em Python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Acesse: </a:t>
            </a:r>
            <a:r>
              <a:rPr b="1" lang="pt-BR" sz="1500" u="sng">
                <a:solidFill>
                  <a:schemeClr val="hlink"/>
                </a:solidFill>
                <a:hlinkClick r:id="rId3"/>
              </a:rPr>
              <a:t>colab.research.google.com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Faça login com uma conta Google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Dica: os notebooks (projetos) ficam salvos em uma pasta </a:t>
            </a:r>
            <a:r>
              <a:rPr b="1" lang="pt-BR" sz="1500"/>
              <a:t>(Colab Notebooks)</a:t>
            </a:r>
            <a:r>
              <a:rPr lang="pt-BR" sz="1500"/>
              <a:t> no Drive 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4d437cf06_1_0"/>
          <p:cNvSpPr txBox="1"/>
          <p:nvPr>
            <p:ph type="title"/>
          </p:nvPr>
        </p:nvSpPr>
        <p:spPr>
          <a:xfrm>
            <a:off x="990600" y="1653779"/>
            <a:ext cx="7162800" cy="1836000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fadeDir="5400012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Chatbots e ChatGPT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4228ddc65_1_14"/>
          <p:cNvSpPr txBox="1"/>
          <p:nvPr/>
        </p:nvSpPr>
        <p:spPr>
          <a:xfrm>
            <a:off x="3268950" y="143100"/>
            <a:ext cx="2606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O QUE É CHATBOTS?</a:t>
            </a:r>
            <a:endParaRPr b="1" sz="1800">
              <a:solidFill>
                <a:srgbClr val="99C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d4228ddc65_1_14"/>
          <p:cNvSpPr txBox="1"/>
          <p:nvPr/>
        </p:nvSpPr>
        <p:spPr>
          <a:xfrm>
            <a:off x="450450" y="1077400"/>
            <a:ext cx="82431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Definição de Chatbots: </a:t>
            </a:r>
            <a:r>
              <a:rPr lang="pt-BR" sz="1800"/>
              <a:t>Programas que simulam conversas humanas para responder a perguntas e ajudar usuários.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Principais Aplicações: </a:t>
            </a:r>
            <a:r>
              <a:rPr lang="pt-BR" sz="1800"/>
              <a:t>Atendimento ao cliente, FAQs em sites, assistentes virtuais.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Popularidade dos Chatbots: </a:t>
            </a:r>
            <a:r>
              <a:rPr lang="pt-BR" sz="1800"/>
              <a:t>Usados amplamente por empresas para agilizar o atendimento e reduzir custos.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4228ddc65_1_17"/>
          <p:cNvSpPr txBox="1"/>
          <p:nvPr/>
        </p:nvSpPr>
        <p:spPr>
          <a:xfrm>
            <a:off x="2512050" y="214325"/>
            <a:ext cx="41199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A onde são utilizados os Chatbots?</a:t>
            </a:r>
            <a:endParaRPr b="1" sz="1800">
              <a:solidFill>
                <a:srgbClr val="99C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d4228ddc65_1_17"/>
          <p:cNvSpPr txBox="1"/>
          <p:nvPr/>
        </p:nvSpPr>
        <p:spPr>
          <a:xfrm>
            <a:off x="450450" y="1077400"/>
            <a:ext cx="82431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E-commerce: </a:t>
            </a:r>
            <a:r>
              <a:rPr lang="pt-BR" sz="1800"/>
              <a:t>Atendimento rápido para dúvidas sobre produtos, entrega e devolução.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Bancos e Finanças: </a:t>
            </a:r>
            <a:r>
              <a:rPr lang="pt-BR" sz="1800"/>
              <a:t>Resolução de dúvidas financeiras, saldos, pagamentos.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Saúde: </a:t>
            </a:r>
            <a:r>
              <a:rPr lang="pt-BR" sz="1800"/>
              <a:t>Respostas a perguntas sobre sintomas e agendamento de consultas.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Entretenimento: </a:t>
            </a:r>
            <a:r>
              <a:rPr lang="pt-BR" sz="1800"/>
              <a:t>Respostas rápidas para streaming e jogos.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5008e16a9_0_16"/>
          <p:cNvSpPr txBox="1"/>
          <p:nvPr>
            <p:ph type="title"/>
          </p:nvPr>
        </p:nvSpPr>
        <p:spPr>
          <a:xfrm>
            <a:off x="457200" y="204775"/>
            <a:ext cx="3121200" cy="87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CC00"/>
                </a:solidFill>
              </a:rPr>
              <a:t>Exemplo 1 -</a:t>
            </a:r>
            <a:r>
              <a:rPr lang="pt-BR">
                <a:solidFill>
                  <a:srgbClr val="99CC00"/>
                </a:solidFill>
              </a:rPr>
              <a:t> </a:t>
            </a:r>
            <a:r>
              <a:rPr lang="pt-BR">
                <a:solidFill>
                  <a:srgbClr val="99CC00"/>
                </a:solidFill>
              </a:rPr>
              <a:t>E-commerce</a:t>
            </a:r>
            <a:r>
              <a:rPr lang="pt-BR">
                <a:solidFill>
                  <a:srgbClr val="99CC00"/>
                </a:solidFill>
              </a:rPr>
              <a:t>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321" name="Google Shape;321;g2d5008e16a9_0_16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Atendimento rápido para dúvidas sobre produtos, entrega e devolução.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g2d5008e16a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911" y="204775"/>
            <a:ext cx="2630939" cy="445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d5008e16a9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00" y="263153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5008e16a9_0_26"/>
          <p:cNvSpPr txBox="1"/>
          <p:nvPr>
            <p:ph type="title"/>
          </p:nvPr>
        </p:nvSpPr>
        <p:spPr>
          <a:xfrm>
            <a:off x="457200" y="204775"/>
            <a:ext cx="3121200" cy="87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CC00"/>
                </a:solidFill>
              </a:rPr>
              <a:t>Exemplo 2 - </a:t>
            </a:r>
            <a:r>
              <a:rPr lang="pt-BR">
                <a:solidFill>
                  <a:srgbClr val="99CC00"/>
                </a:solidFill>
              </a:rPr>
              <a:t>Bancos e Finanças: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329" name="Google Shape;329;g2d5008e16a9_0_26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Resolução de dúvidas financeiras, saldos, pagamentos.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g2d5008e16a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325" y="410225"/>
            <a:ext cx="3086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5008e16a9_0_34"/>
          <p:cNvSpPr txBox="1"/>
          <p:nvPr>
            <p:ph type="title"/>
          </p:nvPr>
        </p:nvSpPr>
        <p:spPr>
          <a:xfrm>
            <a:off x="457200" y="204775"/>
            <a:ext cx="3121200" cy="87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CC00"/>
                </a:solidFill>
              </a:rPr>
              <a:t>Exemplo 3 - </a:t>
            </a:r>
            <a:r>
              <a:rPr lang="pt-BR">
                <a:solidFill>
                  <a:srgbClr val="99CC00"/>
                </a:solidFill>
              </a:rPr>
              <a:t>Saúde</a:t>
            </a:r>
            <a:r>
              <a:rPr lang="pt-BR">
                <a:solidFill>
                  <a:srgbClr val="99CC00"/>
                </a:solidFill>
              </a:rPr>
              <a:t>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336" name="Google Shape;336;g2d5008e16a9_0_34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Respostas a perguntas sobre sintomas e agendamento de consultas.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g2d5008e16a9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050" y="204775"/>
            <a:ext cx="1974575" cy="41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4ef91621a_0_30"/>
          <p:cNvSpPr txBox="1"/>
          <p:nvPr>
            <p:ph type="title"/>
          </p:nvPr>
        </p:nvSpPr>
        <p:spPr>
          <a:xfrm>
            <a:off x="530700" y="1653600"/>
            <a:ext cx="8082600" cy="183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/>
              <a:t>O que é Inteligência Artificial?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5008e16a9_0_44"/>
          <p:cNvSpPr txBox="1"/>
          <p:nvPr>
            <p:ph type="title"/>
          </p:nvPr>
        </p:nvSpPr>
        <p:spPr>
          <a:xfrm>
            <a:off x="457200" y="204775"/>
            <a:ext cx="3121200" cy="87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CC00"/>
                </a:solidFill>
              </a:rPr>
              <a:t>Exemplo 3 - Saúde: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343" name="Google Shape;343;g2d5008e16a9_0_44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Respostas a perguntas sobre sintomas e agendamento de consultas.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g2d5008e16a9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050" y="204775"/>
            <a:ext cx="1974575" cy="41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04198883b_0_10"/>
          <p:cNvSpPr txBox="1"/>
          <p:nvPr/>
        </p:nvSpPr>
        <p:spPr>
          <a:xfrm>
            <a:off x="2390550" y="336775"/>
            <a:ext cx="4344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A Como os Chatbots funcionam?</a:t>
            </a:r>
            <a:endParaRPr/>
          </a:p>
        </p:txBody>
      </p:sp>
      <p:pic>
        <p:nvPicPr>
          <p:cNvPr id="350" name="Google Shape;350;g3104198883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275" y="757050"/>
            <a:ext cx="3556209" cy="34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3104198883b_0_10"/>
          <p:cNvSpPr txBox="1"/>
          <p:nvPr/>
        </p:nvSpPr>
        <p:spPr>
          <a:xfrm>
            <a:off x="627625" y="933775"/>
            <a:ext cx="4684200" cy="3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O funcionamento </a:t>
            </a:r>
            <a:r>
              <a:rPr b="1" lang="pt-BR" sz="1800"/>
              <a:t>dos Chatbots</a:t>
            </a:r>
            <a:r>
              <a:rPr lang="pt-BR" sz="1800"/>
              <a:t> </a:t>
            </a:r>
            <a:r>
              <a:rPr lang="pt-BR" sz="1800"/>
              <a:t>é baseado</a:t>
            </a:r>
            <a:r>
              <a:rPr lang="pt-BR" sz="1800"/>
              <a:t> em estrutura de perguntas e respostas.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Bot </a:t>
            </a:r>
            <a:r>
              <a:rPr b="1" lang="pt-BR" sz="1800"/>
              <a:t>terá</a:t>
            </a:r>
            <a:r>
              <a:rPr b="1" lang="pt-BR" sz="1800"/>
              <a:t> capacidade de: 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Analisar uma pergunta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I</a:t>
            </a:r>
            <a:r>
              <a:rPr b="1" lang="pt-BR" sz="1800"/>
              <a:t>dentificar a intenção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Fornecer uma resposta adequada.</a:t>
            </a:r>
            <a:endParaRPr b="1" sz="1800"/>
          </a:p>
        </p:txBody>
      </p:sp>
      <p:sp>
        <p:nvSpPr>
          <p:cNvPr id="352" name="Google Shape;352;g3104198883b_0_10"/>
          <p:cNvSpPr txBox="1"/>
          <p:nvPr/>
        </p:nvSpPr>
        <p:spPr>
          <a:xfrm>
            <a:off x="5523400" y="4140100"/>
            <a:ext cx="3296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Configuração de chatbots por fluxo</a:t>
            </a:r>
            <a:endParaRPr sz="1350">
              <a:solidFill>
                <a:schemeClr val="hlink"/>
              </a:solidFill>
              <a:highlight>
                <a:srgbClr val="FFFFFF"/>
              </a:highlight>
              <a:uFill>
                <a:noFill/>
              </a:uFill>
              <a:hlinkClick r:id="rId5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2d5008e16a9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397" y="799675"/>
            <a:ext cx="5705225" cy="31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5008e16a9_0_50"/>
          <p:cNvSpPr txBox="1"/>
          <p:nvPr/>
        </p:nvSpPr>
        <p:spPr>
          <a:xfrm>
            <a:off x="3146250" y="153050"/>
            <a:ext cx="2851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O QUE É O CHATGPT?</a:t>
            </a:r>
            <a:endParaRPr b="1" sz="1800">
              <a:solidFill>
                <a:srgbClr val="99C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d5008e16a9_0_50"/>
          <p:cNvSpPr txBox="1"/>
          <p:nvPr/>
        </p:nvSpPr>
        <p:spPr>
          <a:xfrm>
            <a:off x="450450" y="826550"/>
            <a:ext cx="82431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Modelo de IA desenvolvido pela OpenAI que processa e gera texto de forma natural.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Treinamento: </a:t>
            </a:r>
            <a:r>
              <a:rPr lang="pt-BR" sz="1800"/>
              <a:t>Treinado com vastos dados textuais (até 2021) para entender e responder a uma ampla variedade de perguntas.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Funcionalidades: </a:t>
            </a:r>
            <a:r>
              <a:rPr lang="pt-BR" sz="1800"/>
              <a:t>Responder a perguntas, participar de conversas, ajudar com redações e programações.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Tecnologia: </a:t>
            </a:r>
            <a:r>
              <a:rPr lang="pt-BR" sz="1800"/>
              <a:t>Utiliza aprendizado profundo e transformadores.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Objetivo: </a:t>
            </a:r>
            <a:r>
              <a:rPr lang="pt-BR" sz="1800"/>
              <a:t>Gerar respostas naturais e contextualmente relevantes.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5008e16a9_0_72"/>
          <p:cNvSpPr txBox="1"/>
          <p:nvPr/>
        </p:nvSpPr>
        <p:spPr>
          <a:xfrm>
            <a:off x="2182800" y="153050"/>
            <a:ext cx="47784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PRINCIPAIS </a:t>
            </a:r>
            <a:r>
              <a:rPr b="1" lang="pt-BR" sz="1800">
                <a:solidFill>
                  <a:srgbClr val="99CC00"/>
                </a:solidFill>
              </a:rPr>
              <a:t>CARACTERÍSTICAS</a:t>
            </a:r>
            <a:r>
              <a:rPr b="1" lang="pt-BR" sz="1800">
                <a:solidFill>
                  <a:srgbClr val="99CC00"/>
                </a:solidFill>
              </a:rPr>
              <a:t>  DO </a:t>
            </a:r>
            <a:r>
              <a:rPr b="1" lang="pt-BR" sz="1800">
                <a:solidFill>
                  <a:srgbClr val="99CC00"/>
                </a:solidFill>
              </a:rPr>
              <a:t>CHATGPT?</a:t>
            </a:r>
            <a:endParaRPr b="1" sz="1800">
              <a:solidFill>
                <a:srgbClr val="99C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d5008e16a9_0_72"/>
          <p:cNvSpPr txBox="1"/>
          <p:nvPr/>
        </p:nvSpPr>
        <p:spPr>
          <a:xfrm>
            <a:off x="450450" y="826550"/>
            <a:ext cx="82431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Interpretação Contextual</a:t>
            </a:r>
            <a:r>
              <a:rPr lang="pt-BR" sz="1800"/>
              <a:t>: Consegue entender o contexto da conversa, ajustando suas respostas conforme o desenrolar do diálogo.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Flexibilidade</a:t>
            </a:r>
            <a:r>
              <a:rPr lang="pt-BR" sz="1800"/>
              <a:t>: Pode responder a perguntas gerais, técnicas, e até mesmo participar em tarefas criativas, como escrita de ficção.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Aplicações Variadas</a:t>
            </a:r>
            <a:r>
              <a:rPr lang="pt-BR" sz="1800"/>
              <a:t>: Desde atendimento ao cliente e chatbots educativos até assistentes virtuais e criação de conteúdo.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g2d5008e16a9_0_80"/>
          <p:cNvCxnSpPr/>
          <p:nvPr/>
        </p:nvCxnSpPr>
        <p:spPr>
          <a:xfrm rot="10800000">
            <a:off x="2600850" y="1363338"/>
            <a:ext cx="1225200" cy="0"/>
          </a:xfrm>
          <a:prstGeom prst="straightConnector1">
            <a:avLst/>
          </a:prstGeom>
          <a:noFill/>
          <a:ln cap="flat" cmpd="sng" w="9525">
            <a:solidFill>
              <a:srgbClr val="249C9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5" name="Google Shape;375;g2d5008e16a9_0_80"/>
          <p:cNvCxnSpPr/>
          <p:nvPr/>
        </p:nvCxnSpPr>
        <p:spPr>
          <a:xfrm rot="10800000">
            <a:off x="2600775" y="2817650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1F887E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6" name="Google Shape;376;g2d5008e16a9_0_80"/>
          <p:cNvCxnSpPr/>
          <p:nvPr/>
        </p:nvCxnSpPr>
        <p:spPr>
          <a:xfrm>
            <a:off x="4506925" y="3593150"/>
            <a:ext cx="1838700" cy="0"/>
          </a:xfrm>
          <a:prstGeom prst="straightConnector1">
            <a:avLst/>
          </a:prstGeom>
          <a:noFill/>
          <a:ln cap="flat" cmpd="sng" w="9525">
            <a:solidFill>
              <a:srgbClr val="1D7E75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7" name="Google Shape;377;g2d5008e16a9_0_80"/>
          <p:cNvCxnSpPr/>
          <p:nvPr/>
        </p:nvCxnSpPr>
        <p:spPr>
          <a:xfrm>
            <a:off x="5569125" y="2484875"/>
            <a:ext cx="886200" cy="0"/>
          </a:xfrm>
          <a:prstGeom prst="straightConnector1">
            <a:avLst/>
          </a:prstGeom>
          <a:noFill/>
          <a:ln cap="flat" cmpd="sng" w="9525">
            <a:solidFill>
              <a:srgbClr val="1B786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8" name="Google Shape;378;g2d5008e16a9_0_80"/>
          <p:cNvCxnSpPr/>
          <p:nvPr/>
        </p:nvCxnSpPr>
        <p:spPr>
          <a:xfrm rot="10800000">
            <a:off x="2600850" y="1363338"/>
            <a:ext cx="1225200" cy="0"/>
          </a:xfrm>
          <a:prstGeom prst="straightConnector1">
            <a:avLst/>
          </a:prstGeom>
          <a:noFill/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9" name="Google Shape;379;g2d5008e16a9_0_80"/>
          <p:cNvCxnSpPr/>
          <p:nvPr/>
        </p:nvCxnSpPr>
        <p:spPr>
          <a:xfrm rot="10800000">
            <a:off x="2600775" y="2817650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C8148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80" name="Google Shape;380;g2d5008e16a9_0_80"/>
          <p:cNvCxnSpPr/>
          <p:nvPr/>
        </p:nvCxnSpPr>
        <p:spPr>
          <a:xfrm>
            <a:off x="5168625" y="1163988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08563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81" name="Google Shape;381;g2d5008e16a9_0_80"/>
          <p:cNvCxnSpPr/>
          <p:nvPr/>
        </p:nvCxnSpPr>
        <p:spPr>
          <a:xfrm>
            <a:off x="5569125" y="2484875"/>
            <a:ext cx="886200" cy="0"/>
          </a:xfrm>
          <a:prstGeom prst="straightConnector1">
            <a:avLst/>
          </a:prstGeom>
          <a:noFill/>
          <a:ln cap="flat" cmpd="sng" w="9525">
            <a:solidFill>
              <a:srgbClr val="0B713F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82" name="Google Shape;382;g2d5008e16a9_0_80"/>
          <p:cNvGrpSpPr/>
          <p:nvPr/>
        </p:nvGrpSpPr>
        <p:grpSpPr>
          <a:xfrm>
            <a:off x="2437558" y="181068"/>
            <a:ext cx="4186556" cy="4059477"/>
            <a:chOff x="2610905" y="610653"/>
            <a:chExt cx="3922200" cy="3922200"/>
          </a:xfrm>
        </p:grpSpPr>
        <p:sp>
          <p:nvSpPr>
            <p:cNvPr id="383" name="Google Shape;383;g2d5008e16a9_0_80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g2d5008e16a9_0_80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g2d5008e16a9_0_80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g2d5008e16a9_0_80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B713F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g2d5008e16a9_0_80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g2d5008e16a9_0_80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g2d5008e16a9_0_80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C8148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g2d5008e16a9_0_80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g2d5008e16a9_0_80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2d5008e16a9_0_80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85630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g2d5008e16a9_0_80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g2d5008e16a9_0_80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B7743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g2d5008e16a9_0_80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2d5008e16a9_0_80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E9453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g2d5008e16a9_0_80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g2d5008e16a9_0_80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g2d5008e16a9_0_80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g2d5008e16a9_0_80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g2d5008e16a9_0_80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g2d5008e16a9_0_80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3" name="Google Shape;403;g2d5008e16a9_0_80"/>
          <p:cNvSpPr txBox="1"/>
          <p:nvPr/>
        </p:nvSpPr>
        <p:spPr>
          <a:xfrm>
            <a:off x="430063" y="842200"/>
            <a:ext cx="2085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Black"/>
                <a:ea typeface="Roboto Black"/>
                <a:cs typeface="Roboto Black"/>
                <a:sym typeface="Roboto Black"/>
              </a:rPr>
              <a:t>Entrada do Usuário</a:t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O usuário faz uma pergunta ou envia uma mensagem</a:t>
            </a:r>
            <a:r>
              <a:rPr lang="pt-BR" sz="1100"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latin typeface="Roboto"/>
                <a:ea typeface="Roboto"/>
                <a:cs typeface="Roboto"/>
                <a:sym typeface="Roboto"/>
              </a:rPr>
              <a:t>Ex: “O que é  um chatbot?”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4" name="Google Shape;404;g2d5008e16a9_0_80"/>
          <p:cNvSpPr txBox="1"/>
          <p:nvPr/>
        </p:nvSpPr>
        <p:spPr>
          <a:xfrm>
            <a:off x="6628338" y="450275"/>
            <a:ext cx="20856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Black"/>
                <a:ea typeface="Roboto Black"/>
                <a:cs typeface="Roboto Black"/>
                <a:sym typeface="Roboto Black"/>
              </a:rPr>
              <a:t>Resposta ao Usuário</a:t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Os tokens são convertidos novamente em texto, e a resposta completa é enviada ao usuário.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latin typeface="Roboto"/>
                <a:ea typeface="Roboto"/>
                <a:cs typeface="Roboto"/>
                <a:sym typeface="Roboto"/>
              </a:rPr>
              <a:t>Ex : “Um chatbot é um …. ”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5" name="Google Shape;405;g2d5008e16a9_0_80"/>
          <p:cNvSpPr txBox="1"/>
          <p:nvPr/>
        </p:nvSpPr>
        <p:spPr>
          <a:xfrm>
            <a:off x="474463" y="2280975"/>
            <a:ext cx="20856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Black"/>
                <a:ea typeface="Roboto Black"/>
                <a:cs typeface="Roboto Black"/>
                <a:sym typeface="Roboto Black"/>
              </a:rPr>
              <a:t>Tokenização</a:t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A mensagem é dividida em tokens, pequenas unidades de texto que o modelo pode processar.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latin typeface="Roboto"/>
                <a:ea typeface="Roboto"/>
                <a:cs typeface="Roboto"/>
                <a:sym typeface="Roboto"/>
              </a:rPr>
              <a:t>Ex: ["O", "que", "é", "um", "chatbot", "?"]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g2d5008e16a9_0_80"/>
          <p:cNvSpPr txBox="1"/>
          <p:nvPr/>
        </p:nvSpPr>
        <p:spPr>
          <a:xfrm>
            <a:off x="6628350" y="2076125"/>
            <a:ext cx="20856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Black"/>
                <a:ea typeface="Roboto Black"/>
                <a:cs typeface="Roboto Black"/>
                <a:sym typeface="Roboto Black"/>
              </a:rPr>
              <a:t>Geração da Resposta</a:t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Com base no contexto, o modelo gera uma resposta token por token.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latin typeface="Roboto"/>
                <a:ea typeface="Roboto"/>
                <a:cs typeface="Roboto"/>
                <a:sym typeface="Roboto"/>
              </a:rPr>
              <a:t>Ex: [“Um”, “chatbot”, “é”, …. ]</a:t>
            </a:r>
            <a:endParaRPr i="1" sz="13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7" name="Google Shape;407;g2d5008e16a9_0_80"/>
          <p:cNvSpPr txBox="1"/>
          <p:nvPr/>
        </p:nvSpPr>
        <p:spPr>
          <a:xfrm>
            <a:off x="6628350" y="3479800"/>
            <a:ext cx="20856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Black"/>
                <a:ea typeface="Roboto Black"/>
                <a:cs typeface="Roboto Black"/>
                <a:sym typeface="Roboto Black"/>
              </a:rPr>
              <a:t>Análise com Transformers</a:t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O modelo analisa os tokens e aplica a arquitetura Transformer para entender o contexto.</a:t>
            </a:r>
            <a:endParaRPr i="1" sz="13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8" name="Google Shape;408;g2d5008e16a9_0_80"/>
          <p:cNvSpPr txBox="1"/>
          <p:nvPr>
            <p:ph type="title"/>
          </p:nvPr>
        </p:nvSpPr>
        <p:spPr>
          <a:xfrm>
            <a:off x="2284050" y="48375"/>
            <a:ext cx="4575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FUNCIONAMENTO DO CHATGPT:</a:t>
            </a:r>
            <a:endParaRPr b="1" sz="1800">
              <a:solidFill>
                <a:srgbClr val="99CC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4d437cf06_1_5"/>
          <p:cNvSpPr txBox="1"/>
          <p:nvPr>
            <p:ph type="title"/>
          </p:nvPr>
        </p:nvSpPr>
        <p:spPr>
          <a:xfrm>
            <a:off x="990600" y="1653779"/>
            <a:ext cx="7162800" cy="1836000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fadeDir="5400012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computacional </a:t>
            </a:r>
            <a:r>
              <a:rPr lang="pt-BR"/>
              <a:t>e Reconhecimento de Objetos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4d437cf06_1_10"/>
          <p:cNvSpPr txBox="1"/>
          <p:nvPr/>
        </p:nvSpPr>
        <p:spPr>
          <a:xfrm>
            <a:off x="2121775" y="447400"/>
            <a:ext cx="5195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O QUE É VISÃO COMPUTACIONAL?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419" name="Google Shape;419;g2d4d437cf06_1_10"/>
          <p:cNvSpPr txBox="1"/>
          <p:nvPr/>
        </p:nvSpPr>
        <p:spPr>
          <a:xfrm>
            <a:off x="450450" y="1077400"/>
            <a:ext cx="82431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Definição Simplificada:</a:t>
            </a:r>
            <a:r>
              <a:rPr lang="pt-BR" sz="1800"/>
              <a:t> “Visão Computacional” é a área da IA que permite que um computador “veja” e entenda imagens, vídeos e objetos ao redor.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“Ensinar” a IA a interpretar imagens, reconhecendo e classificando objetos.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4228ddc65_1_20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CC00"/>
                </a:solidFill>
              </a:rPr>
              <a:t>Exemplo 1 - Carros Autônomos: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425" name="Google Shape;425;g2d4228ddc65_1_20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carros autônomos usam visão computacional para “ver” a estrada, identificar sinais de trânsito, pedestres e outros veículos. Esse reconhecimento de objetos ajuda o carro a navegar com segurança.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g2d4228ddc65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0" y="276200"/>
            <a:ext cx="4054075" cy="2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d4228ddc65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00" y="2401800"/>
            <a:ext cx="4054075" cy="2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4d437cf06_1_39"/>
          <p:cNvSpPr txBox="1"/>
          <p:nvPr>
            <p:ph type="title"/>
          </p:nvPr>
        </p:nvSpPr>
        <p:spPr>
          <a:xfrm>
            <a:off x="457201" y="204787"/>
            <a:ext cx="3008400" cy="1015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CC00"/>
                </a:solidFill>
              </a:rPr>
              <a:t>Exemplo 2 - Câmeras de Segurança Inteligentes: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433" name="Google Shape;433;g2d4d437cf06_1_39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Em câmeras de segurança, a visão computacional ajuda a identificar movimentos suspeitos e até reconhecer rostos de pessoas, aumentando a segurança de locais públicos e privados.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g2d4d437cf06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0" y="276200"/>
            <a:ext cx="4054075" cy="2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d4d437cf06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00" y="2401800"/>
            <a:ext cx="4054075" cy="2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/>
        </p:nvSpPr>
        <p:spPr>
          <a:xfrm>
            <a:off x="488550" y="920925"/>
            <a:ext cx="82431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Inteligência Artificial é a capacidade das máquinas de aprender e realizar tarefas que normalmente exigiria inteligência humana.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1ª tentativa: soluções mecânicas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1974450" y="329150"/>
            <a:ext cx="5195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99CC00"/>
                </a:solidFill>
              </a:rPr>
              <a:t>Inteligência Artificial</a:t>
            </a:r>
            <a:endParaRPr sz="2000">
              <a:solidFill>
                <a:srgbClr val="99CC00"/>
              </a:solidFill>
            </a:endParaRPr>
          </a:p>
        </p:txBody>
      </p:sp>
      <p:pic>
        <p:nvPicPr>
          <p:cNvPr id="77" name="Google Shape;7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00" y="1844800"/>
            <a:ext cx="2408276" cy="20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 txBox="1"/>
          <p:nvPr/>
        </p:nvSpPr>
        <p:spPr>
          <a:xfrm>
            <a:off x="831300" y="3866825"/>
            <a:ext cx="2538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Batang"/>
                <a:ea typeface="Batang"/>
                <a:cs typeface="Batang"/>
                <a:sym typeface="Batang"/>
              </a:rPr>
              <a:t>Jogador de xadrez de 1769         </a:t>
            </a:r>
            <a:endParaRPr sz="1500"/>
          </a:p>
        </p:txBody>
      </p:sp>
      <p:pic>
        <p:nvPicPr>
          <p:cNvPr id="79" name="Google Shape;7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900" y="1661925"/>
            <a:ext cx="2262125" cy="2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 txBox="1"/>
          <p:nvPr/>
        </p:nvSpPr>
        <p:spPr>
          <a:xfrm>
            <a:off x="6029025" y="3826125"/>
            <a:ext cx="2494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Batang"/>
                <a:ea typeface="Batang"/>
                <a:cs typeface="Batang"/>
                <a:sym typeface="Batang"/>
              </a:rPr>
              <a:t>Pato digeridor de 1739</a:t>
            </a:r>
            <a:endParaRPr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4d437cf06_1_48"/>
          <p:cNvSpPr txBox="1"/>
          <p:nvPr>
            <p:ph type="title"/>
          </p:nvPr>
        </p:nvSpPr>
        <p:spPr>
          <a:xfrm>
            <a:off x="457201" y="204787"/>
            <a:ext cx="3008400" cy="70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CC00"/>
                </a:solidFill>
              </a:rPr>
              <a:t>Exemplo 3 - Filtros do Instagram: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441" name="Google Shape;441;g2d4d437cf06_1_48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Quando você usa um filtro de rosto no Instagram, a IA reconhece seu rosto e adapta o filtro para se encaixar perfeitamente, identificando cada característica, como olhos e boca.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g2d4d437cf06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310612" y="-716912"/>
            <a:ext cx="2067850" cy="40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d4d437cf06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11" y="2401800"/>
            <a:ext cx="405407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4d437cf06_1_59"/>
          <p:cNvSpPr txBox="1"/>
          <p:nvPr/>
        </p:nvSpPr>
        <p:spPr>
          <a:xfrm>
            <a:off x="2121775" y="218800"/>
            <a:ext cx="5195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COMO FUNCIONA O RECONHECIMENTO DE OBJETOS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449" name="Google Shape;449;g2d4d437cf06_1_59"/>
          <p:cNvSpPr txBox="1"/>
          <p:nvPr/>
        </p:nvSpPr>
        <p:spPr>
          <a:xfrm>
            <a:off x="450450" y="1001200"/>
            <a:ext cx="82431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IA aprende a identificar objetos ao ver muitas fotos do mesmo tipo. Cada foto ensina a IA o que é característico de um objeto específico (por exemplo, orelhas e bigodes para um gato).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Explicação Passo a Passo: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Coleta de Dados: Milhares de imagens de um mesmo objeto (por exemplo, gatos).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Treinamento do Modelo: A IA analisa as fotos e aprende o que faz cada objeto ser único.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Reconhecimento: Quando vê uma imagem nova, a IA consegue identificar se é ou não um gato com base no que aprendeu.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4fbd86268_0_0"/>
          <p:cNvSpPr txBox="1"/>
          <p:nvPr>
            <p:ph type="title"/>
          </p:nvPr>
        </p:nvSpPr>
        <p:spPr>
          <a:xfrm>
            <a:off x="457200" y="126175"/>
            <a:ext cx="8229600" cy="36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CC00"/>
                </a:solidFill>
              </a:rPr>
              <a:t>Redes Neurais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455" name="Google Shape;455;g2d4fbd86268_0_0"/>
          <p:cNvSpPr txBox="1"/>
          <p:nvPr>
            <p:ph idx="1" type="body"/>
          </p:nvPr>
        </p:nvSpPr>
        <p:spPr>
          <a:xfrm>
            <a:off x="457200" y="3532975"/>
            <a:ext cx="8229600" cy="99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pt-BR" sz="1400">
                <a:solidFill>
                  <a:srgbClr val="434343"/>
                </a:solidFill>
              </a:rPr>
              <a:t>Tensor Flow playground</a:t>
            </a:r>
            <a:r>
              <a:rPr lang="pt-BR" sz="1400"/>
              <a:t>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https://encurtador.com.br/gk08v</a:t>
            </a:r>
            <a:endParaRPr sz="1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56" name="Google Shape;456;g2d4fbd8626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87675"/>
            <a:ext cx="4613925" cy="2768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d4fbd86268_0_0"/>
          <p:cNvSpPr txBox="1"/>
          <p:nvPr/>
        </p:nvSpPr>
        <p:spPr>
          <a:xfrm>
            <a:off x="5252325" y="596325"/>
            <a:ext cx="35619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		    </a:t>
            </a:r>
            <a:r>
              <a:rPr b="1" lang="pt-BR" sz="1600"/>
              <a:t> O que S</a:t>
            </a:r>
            <a:r>
              <a:rPr b="1" lang="pt-BR" sz="1600"/>
              <a:t>ão?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Sistema de computação inspirados no </a:t>
            </a:r>
            <a:r>
              <a:rPr lang="pt-BR"/>
              <a:t>cérebro</a:t>
            </a:r>
            <a:r>
              <a:rPr lang="pt-BR"/>
              <a:t> humano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      </a:t>
            </a:r>
            <a:r>
              <a:rPr b="1" lang="pt-BR" sz="1600"/>
              <a:t>Estrutura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Camada de Entrada:</a:t>
            </a:r>
            <a:r>
              <a:rPr lang="pt-BR"/>
              <a:t> Recebe os dados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Camadas Ocultas:</a:t>
            </a:r>
            <a:r>
              <a:rPr lang="pt-BR"/>
              <a:t> Processam as informações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Camada de Saída:</a:t>
            </a:r>
            <a:r>
              <a:rPr lang="pt-BR"/>
              <a:t> Produz o resultado final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fe4f8f798_1_0"/>
          <p:cNvSpPr txBox="1"/>
          <p:nvPr>
            <p:ph type="title"/>
          </p:nvPr>
        </p:nvSpPr>
        <p:spPr>
          <a:xfrm>
            <a:off x="990600" y="1312879"/>
            <a:ext cx="7162800" cy="1836000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fadeDir="5400012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Prático no Google Colab</a:t>
            </a:r>
            <a:endParaRPr/>
          </a:p>
        </p:txBody>
      </p:sp>
      <p:sp>
        <p:nvSpPr>
          <p:cNvPr id="463" name="Google Shape;463;g30fe4f8f798_1_0"/>
          <p:cNvSpPr txBox="1"/>
          <p:nvPr>
            <p:ph type="title"/>
          </p:nvPr>
        </p:nvSpPr>
        <p:spPr>
          <a:xfrm>
            <a:off x="1153025" y="3360252"/>
            <a:ext cx="7162800" cy="860700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fadeDir="5400012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Link: https://colab.research.google.com/</a:t>
            </a: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4228ddc65_1_2"/>
          <p:cNvSpPr txBox="1"/>
          <p:nvPr/>
        </p:nvSpPr>
        <p:spPr>
          <a:xfrm>
            <a:off x="637025" y="487025"/>
            <a:ext cx="8006700" cy="3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Em 1967, o programa de xadrez MacHack, desenvolvido no MIT (Massachusetts Institute of Technology), derrotou o filósofo Hubert Dreyfus, um dos maiores críticos da IA.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Em 1997, o campeão mundial de xadrez Garry Kasparov foi vencido pelo supercomputador IBM Deep Blue. O computador conquistou 2 vitórias, 3 empates e sofreu 1 derrota.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g2d4228ddc65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375" y="2221225"/>
            <a:ext cx="2908975" cy="21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d4228ddc65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950" y="2131462"/>
            <a:ext cx="1571550" cy="236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4f5e822f1_0_15"/>
          <p:cNvSpPr txBox="1"/>
          <p:nvPr/>
        </p:nvSpPr>
        <p:spPr>
          <a:xfrm>
            <a:off x="2797275" y="154950"/>
            <a:ext cx="3519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CC00"/>
                </a:solidFill>
              </a:rPr>
              <a:t>A QUESTÃO DE TURING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93" name="Google Shape;93;g2d4f5e822f1_0_15"/>
          <p:cNvSpPr txBox="1"/>
          <p:nvPr/>
        </p:nvSpPr>
        <p:spPr>
          <a:xfrm>
            <a:off x="248425" y="551588"/>
            <a:ext cx="53157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1922" lvl="0" marL="18256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▪"/>
            </a:pPr>
            <a:r>
              <a:rPr b="1" lang="pt-BR"/>
              <a:t>“Podem as máquinas pensar?”</a:t>
            </a:r>
            <a:endParaRPr/>
          </a:p>
          <a:p>
            <a:pPr indent="-163512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pt-BR"/>
              <a:t>o que é pensar?</a:t>
            </a:r>
            <a:endParaRPr/>
          </a:p>
          <a:p>
            <a:pPr indent="-141922" lvl="0" marL="182562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▪"/>
            </a:pPr>
            <a:r>
              <a:rPr lang="pt-BR"/>
              <a:t>Pensar: ato ligado a resolver problemas</a:t>
            </a:r>
            <a:endParaRPr/>
          </a:p>
          <a:p>
            <a:pPr indent="-163512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pt-BR"/>
              <a:t>Problema: consiste em buscar várias alternativas</a:t>
            </a:r>
            <a:endParaRPr/>
          </a:p>
          <a:p>
            <a:pPr indent="-163512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pt-BR"/>
              <a:t>Solução: basta escolher uma das alternativas</a:t>
            </a:r>
            <a:endParaRPr/>
          </a:p>
          <a:p>
            <a:pPr indent="-141922" lvl="0" marL="182562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▪"/>
            </a:pPr>
            <a:r>
              <a:rPr lang="pt-BR"/>
              <a:t>Possíveis abordagens:</a:t>
            </a:r>
            <a:endParaRPr/>
          </a:p>
          <a:p>
            <a:pPr indent="-163512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pt-BR"/>
              <a:t>Árvores de possibilidades </a:t>
            </a:r>
            <a:endParaRPr/>
          </a:p>
          <a:p>
            <a:pPr indent="-185102" lvl="2" marL="730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pt-BR"/>
              <a:t>nem sempre viáveis</a:t>
            </a:r>
            <a:endParaRPr/>
          </a:p>
          <a:p>
            <a:pPr indent="-174307" lvl="0" marL="182562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▪"/>
            </a:pPr>
            <a:r>
              <a:rPr lang="pt-BR"/>
              <a:t>Heurísticas </a:t>
            </a:r>
            <a:endParaRPr/>
          </a:p>
          <a:p>
            <a:pPr indent="-174307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pt-BR"/>
              <a:t>regras/métodos 🡪 descobertas</a:t>
            </a:r>
            <a:endParaRPr/>
          </a:p>
        </p:txBody>
      </p:sp>
      <p:pic>
        <p:nvPicPr>
          <p:cNvPr id="94" name="Google Shape;94;g2d4f5e822f1_0_15"/>
          <p:cNvPicPr preferRelativeResize="0"/>
          <p:nvPr/>
        </p:nvPicPr>
        <p:blipFill rotWithShape="1">
          <a:blip r:embed="rId3">
            <a:alphaModFix/>
          </a:blip>
          <a:srcRect b="-2490" l="13759" r="26624" t="2490"/>
          <a:stretch/>
        </p:blipFill>
        <p:spPr>
          <a:xfrm>
            <a:off x="5264050" y="589050"/>
            <a:ext cx="3451951" cy="32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d4f5e822f1_0_15"/>
          <p:cNvPicPr preferRelativeResize="0"/>
          <p:nvPr/>
        </p:nvPicPr>
        <p:blipFill rotWithShape="1">
          <a:blip r:embed="rId4">
            <a:alphaModFix/>
          </a:blip>
          <a:srcRect b="0" l="0" r="0" t="47243"/>
          <a:stretch/>
        </p:blipFill>
        <p:spPr>
          <a:xfrm>
            <a:off x="657225" y="3424175"/>
            <a:ext cx="2748150" cy="11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4d9fa65b1_0_21"/>
          <p:cNvSpPr txBox="1"/>
          <p:nvPr/>
        </p:nvSpPr>
        <p:spPr>
          <a:xfrm>
            <a:off x="2974350" y="332100"/>
            <a:ext cx="3195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800">
                <a:solidFill>
                  <a:srgbClr val="99CC00"/>
                </a:solidFill>
              </a:rPr>
              <a:t>QUESTÕES FILOSÓFICAS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101" name="Google Shape;101;g2d4d9fa65b1_0_21"/>
          <p:cNvSpPr txBox="1"/>
          <p:nvPr/>
        </p:nvSpPr>
        <p:spPr>
          <a:xfrm>
            <a:off x="361600" y="796925"/>
            <a:ext cx="5977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5732" lvl="0" marL="18256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lang="pt-BR" sz="1800"/>
              <a:t>Pensando, elas podem se voltar contra nós?</a:t>
            </a:r>
            <a:endParaRPr sz="1800"/>
          </a:p>
        </p:txBody>
      </p:sp>
      <p:pic>
        <p:nvPicPr>
          <p:cNvPr descr="http://cinemacomrapadura.com.br/noticias/img/8770-2007-10-10-11:07:24_1.jpg" id="102" name="Google Shape;102;g2d4d9fa65b1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50" y="1127725"/>
            <a:ext cx="1742100" cy="20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d4d9fa65b1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550" y="3317400"/>
            <a:ext cx="2509026" cy="11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d4d9fa65b1_0_21"/>
          <p:cNvPicPr preferRelativeResize="0"/>
          <p:nvPr/>
        </p:nvPicPr>
        <p:blipFill rotWithShape="1">
          <a:blip r:embed="rId5">
            <a:alphaModFix/>
          </a:blip>
          <a:srcRect b="0" l="1090" r="-1090" t="0"/>
          <a:stretch/>
        </p:blipFill>
        <p:spPr>
          <a:xfrm>
            <a:off x="2974350" y="1273900"/>
            <a:ext cx="5194299" cy="272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4f5e822f1_0_47"/>
          <p:cNvSpPr txBox="1"/>
          <p:nvPr>
            <p:ph type="title"/>
          </p:nvPr>
        </p:nvSpPr>
        <p:spPr>
          <a:xfrm>
            <a:off x="457200" y="205976"/>
            <a:ext cx="8229600" cy="59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CC00"/>
                </a:solidFill>
              </a:rPr>
              <a:t>CAPACIDADES DA MÁQUINA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110" name="Google Shape;110;g2d4f5e822f1_0_47"/>
          <p:cNvSpPr txBox="1"/>
          <p:nvPr>
            <p:ph idx="1" type="body"/>
          </p:nvPr>
        </p:nvSpPr>
        <p:spPr>
          <a:xfrm>
            <a:off x="169375" y="796975"/>
            <a:ext cx="6169500" cy="21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4307" lvl="0" marL="182562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1" lang="pt-BR" sz="1400">
                <a:solidFill>
                  <a:srgbClr val="000000"/>
                </a:solidFill>
              </a:rPr>
              <a:t>Habilidade em Operações Matemáticas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Executa cálculos complexos com alta precisão e velocidade</a:t>
            </a:r>
            <a:endParaRPr sz="1400">
              <a:solidFill>
                <a:srgbClr val="000000"/>
              </a:solidFill>
            </a:endParaRPr>
          </a:p>
          <a:p>
            <a:pPr indent="-174307" lvl="0" marL="182562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1" lang="pt-BR" sz="1400">
                <a:solidFill>
                  <a:srgbClr val="000000"/>
                </a:solidFill>
              </a:rPr>
              <a:t>Domínio de Linguagens de Programação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(Focada em linguagens específicas para tarefas específicas)</a:t>
            </a:r>
            <a:endParaRPr sz="1400">
              <a:solidFill>
                <a:srgbClr val="000000"/>
              </a:solidFill>
            </a:endParaRPr>
          </a:p>
          <a:p>
            <a:pPr indent="-174307" lvl="0" marL="182562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1" lang="pt-BR" sz="1400">
                <a:solidFill>
                  <a:srgbClr val="000000"/>
                </a:solidFill>
              </a:rPr>
              <a:t>Determinismo e Máquinas de Estados Finitos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Segue uma sequência previsível de estados, sem ambiguidades</a:t>
            </a:r>
            <a:endParaRPr sz="1400">
              <a:solidFill>
                <a:srgbClr val="000000"/>
              </a:solidFill>
            </a:endParaRPr>
          </a:p>
          <a:p>
            <a:pPr indent="-174307" lvl="0" marL="182562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1" lang="pt-BR" sz="1400">
                <a:solidFill>
                  <a:srgbClr val="000000"/>
                </a:solidFill>
              </a:rPr>
              <a:t>Inferência de Estados Futuros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Baseada em regras e lógica para prever resultados e próximos passos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1" name="Google Shape;111;g2d4f5e822f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79621" y="2110500"/>
            <a:ext cx="2307175" cy="23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4f5e822f1_0_12"/>
          <p:cNvSpPr txBox="1"/>
          <p:nvPr/>
        </p:nvSpPr>
        <p:spPr>
          <a:xfrm>
            <a:off x="3378125" y="162350"/>
            <a:ext cx="2564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CC00"/>
                </a:solidFill>
                <a:latin typeface="Rockwell"/>
                <a:ea typeface="Rockwell"/>
                <a:cs typeface="Rockwell"/>
                <a:sym typeface="Rockwell"/>
              </a:rPr>
              <a:t>O TESTE DE TURING</a:t>
            </a:r>
            <a:endParaRPr sz="1800">
              <a:solidFill>
                <a:srgbClr val="99CC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7" name="Google Shape;117;g2d4f5e822f1_0_12"/>
          <p:cNvSpPr txBox="1"/>
          <p:nvPr/>
        </p:nvSpPr>
        <p:spPr>
          <a:xfrm>
            <a:off x="4781900" y="501800"/>
            <a:ext cx="4103100" cy="3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d4f5e822f1_0_12"/>
          <p:cNvSpPr txBox="1"/>
          <p:nvPr>
            <p:ph idx="1" type="body"/>
          </p:nvPr>
        </p:nvSpPr>
        <p:spPr>
          <a:xfrm>
            <a:off x="457200" y="737950"/>
            <a:ext cx="4038600" cy="33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</a:rPr>
              <a:t>Objetivo:</a:t>
            </a:r>
            <a:r>
              <a:rPr lang="pt-BR" sz="1400">
                <a:solidFill>
                  <a:srgbClr val="000000"/>
                </a:solidFill>
              </a:rPr>
              <a:t> Determinar se uma máquina é capaz de </a:t>
            </a:r>
            <a:r>
              <a:rPr b="1" lang="pt-BR" sz="1400">
                <a:solidFill>
                  <a:srgbClr val="000000"/>
                </a:solidFill>
              </a:rPr>
              <a:t>imitar a inteligência humana</a:t>
            </a:r>
            <a:r>
              <a:rPr lang="pt-BR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</a:rPr>
              <a:t>Critérios para uma Máquina Inteligente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Processamento de Linguagem Natural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(Comunicar-se com fluência)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Representação de Conhecimento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(Armazenar e utilizar informações)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Raciocínio Automático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(Tomar decisões com lógica)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Aprendizado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(Melhorar com experiência)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g2d4f5e822f1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91380">
            <a:off x="7086299" y="121453"/>
            <a:ext cx="2191868" cy="2046425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20" name="Google Shape;120;g2d4f5e822f1_0_12"/>
          <p:cNvSpPr txBox="1"/>
          <p:nvPr>
            <p:ph idx="2" type="body"/>
          </p:nvPr>
        </p:nvSpPr>
        <p:spPr>
          <a:xfrm>
            <a:off x="4444150" y="2346675"/>
            <a:ext cx="4038600" cy="330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</a:rPr>
              <a:t>Tecnologias Associadas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Visão Computacional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(Reconhecimento e interpretação de imagens)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Robótica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(Interação física com o mundo)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OESTE">
  <a:themeElements>
    <a:clrScheme name="UNOESTE">
      <a:dk1>
        <a:srgbClr val="004C00"/>
      </a:dk1>
      <a:lt1>
        <a:srgbClr val="FFFFFF"/>
      </a:lt1>
      <a:dk2>
        <a:srgbClr val="006600"/>
      </a:dk2>
      <a:lt2>
        <a:srgbClr val="D8D8D8"/>
      </a:lt2>
      <a:accent1>
        <a:srgbClr val="9BBB59"/>
      </a:accent1>
      <a:accent2>
        <a:srgbClr val="92D050"/>
      </a:accent2>
      <a:accent3>
        <a:srgbClr val="00B050"/>
      </a:accent3>
      <a:accent4>
        <a:srgbClr val="F79646"/>
      </a:accent4>
      <a:accent5>
        <a:srgbClr val="FFC000"/>
      </a:accent5>
      <a:accent6>
        <a:srgbClr val="FAC08F"/>
      </a:accent6>
      <a:hlink>
        <a:srgbClr val="FF9900"/>
      </a:hlink>
      <a:folHlink>
        <a:srgbClr val="CCFF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2015-03-27T12:49:42Z</dcterms:created>
  <dc:creator>ledu</dc:creator>
</cp:coreProperties>
</file>